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1808" r:id="rId2"/>
    <p:sldId id="2797" r:id="rId3"/>
    <p:sldId id="2272" r:id="rId4"/>
    <p:sldId id="377" r:id="rId5"/>
    <p:sldId id="391" r:id="rId6"/>
    <p:sldId id="394" r:id="rId7"/>
    <p:sldId id="395" r:id="rId8"/>
    <p:sldId id="397" r:id="rId9"/>
    <p:sldId id="1998" r:id="rId10"/>
    <p:sldId id="2284" r:id="rId11"/>
    <p:sldId id="2245" r:id="rId12"/>
    <p:sldId id="2244" r:id="rId13"/>
    <p:sldId id="1812" r:id="rId14"/>
    <p:sldId id="2243" r:id="rId15"/>
    <p:sldId id="1813" r:id="rId16"/>
    <p:sldId id="1814" r:id="rId17"/>
    <p:sldId id="1815" r:id="rId18"/>
    <p:sldId id="1816" r:id="rId19"/>
    <p:sldId id="1817" r:id="rId20"/>
    <p:sldId id="2967" r:id="rId2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E4C93F1-D2D6-09C9-0F4E-1545F25C9AB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975655CB-3DD3-8F72-FB06-D8DD0E554F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D1BDEF28-819D-65B7-6B07-04527E9FA753}"/>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5" name="Symbol zastępczy stopki 4">
            <a:extLst>
              <a:ext uri="{FF2B5EF4-FFF2-40B4-BE49-F238E27FC236}">
                <a16:creationId xmlns:a16="http://schemas.microsoft.com/office/drawing/2014/main" id="{0DD264E4-62F4-6E74-97D8-4A4656F7197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71A7FD-29A3-E5BA-1E6F-1D84AEDBE64E}"/>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1709054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246115-1243-1190-19E7-9F3710F67FF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A2B833B-BD94-5AF5-0E67-1D6DA2B4A680}"/>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00A92D58-0E50-23B9-4287-DF13BDBB615C}"/>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5" name="Symbol zastępczy stopki 4">
            <a:extLst>
              <a:ext uri="{FF2B5EF4-FFF2-40B4-BE49-F238E27FC236}">
                <a16:creationId xmlns:a16="http://schemas.microsoft.com/office/drawing/2014/main" id="{38B62BFC-FDB0-0031-59E2-EB649E898B9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15C8292-9368-4425-3E40-94E95F4E8C9A}"/>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1697517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952328D-8ED0-B2B7-0B4D-BF4CE73EFDE3}"/>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D269E7B3-5C7B-7E32-81EA-53A2BF4FEF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208FB303-A5EE-EBC8-0F95-C00D2B5CC6EE}"/>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5" name="Symbol zastępczy stopki 4">
            <a:extLst>
              <a:ext uri="{FF2B5EF4-FFF2-40B4-BE49-F238E27FC236}">
                <a16:creationId xmlns:a16="http://schemas.microsoft.com/office/drawing/2014/main" id="{A5448AF7-FBC4-622E-7A42-83F263E7A39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FB05437-4DAF-EDB5-2BE0-43437C838A80}"/>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2539843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3A8B027-4296-DAE1-2BD8-4B8136316BCD}"/>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10DE6586-8C66-8459-D1AB-CF3CC0F9D872}"/>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34A5D43E-9A6E-612D-ED5C-0FF4B78E0804}"/>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F79F1385-0E89-EE28-7D50-FCEFA4E08D2A}"/>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6" name="Symbol zastępczy stopki 5">
            <a:extLst>
              <a:ext uri="{FF2B5EF4-FFF2-40B4-BE49-F238E27FC236}">
                <a16:creationId xmlns:a16="http://schemas.microsoft.com/office/drawing/2014/main" id="{709219E2-8655-820F-E797-16EA12D6BF91}"/>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8C8B7EB6-6F32-21B7-A937-26F089A51948}"/>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2190823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D14D735-8C6B-8A19-73C5-24987805A9B5}"/>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A7F8346D-B42C-82F5-1A12-F7A72D90DA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58A5B9A3-97CF-3D09-BFB6-C0FF6D3DBD64}"/>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C06FC696-B440-8416-FAE3-08DF1D63A8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D27F977D-9ED0-88A4-4E29-E80E58C142F8}"/>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57115282-6F68-2085-11A3-1222ACC5FF5B}"/>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8" name="Symbol zastępczy stopki 7">
            <a:extLst>
              <a:ext uri="{FF2B5EF4-FFF2-40B4-BE49-F238E27FC236}">
                <a16:creationId xmlns:a16="http://schemas.microsoft.com/office/drawing/2014/main" id="{0A2E5CD7-0D70-3E76-EBF1-7B3674801902}"/>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E9077186-1943-D6BA-0E0E-99E65C915FAD}"/>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2265877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39EC0CA-3E13-DCB3-C226-A00AC8260C6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307EBE0D-7388-3B85-A2D2-C2D072B73DAD}"/>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4" name="Symbol zastępczy stopki 3">
            <a:extLst>
              <a:ext uri="{FF2B5EF4-FFF2-40B4-BE49-F238E27FC236}">
                <a16:creationId xmlns:a16="http://schemas.microsoft.com/office/drawing/2014/main" id="{D0ECC259-D6AE-3792-2A30-B337E19FC7B1}"/>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589BBC32-E385-59AE-E7EA-E536EA50F9AA}"/>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1190770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E9227EAB-1384-3DC3-A39B-329573EC0B40}"/>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3" name="Symbol zastępczy stopki 2">
            <a:extLst>
              <a:ext uri="{FF2B5EF4-FFF2-40B4-BE49-F238E27FC236}">
                <a16:creationId xmlns:a16="http://schemas.microsoft.com/office/drawing/2014/main" id="{568BFEDE-7C4A-5156-29B3-420ADC2240EE}"/>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4BA3BBBA-3CB0-2B34-F213-67FE6829D681}"/>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3667217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0DB9E4-ED5C-93E5-B4EA-55E697066078}"/>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EEAB15AB-148F-221C-0325-AD927610C1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3F6C7FAA-5F6E-BF0F-37CE-9BB6E4E6FE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7185113E-ECB8-0C54-7447-9086E4343237}"/>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6" name="Symbol zastępczy stopki 5">
            <a:extLst>
              <a:ext uri="{FF2B5EF4-FFF2-40B4-BE49-F238E27FC236}">
                <a16:creationId xmlns:a16="http://schemas.microsoft.com/office/drawing/2014/main" id="{FC95186D-1F79-1443-0F8D-C8C46A1087C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BEFBCFC4-13B9-0D10-7FA2-6B4FFE04CBEC}"/>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3878406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6BC0E17-C8D1-C8D1-D159-218F2A47CA0C}"/>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0E80DD56-1A53-464B-A779-FAB3076AC1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031A52E1-1341-0C50-5CED-18CD4B40FB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9050A24A-C969-B3C6-9639-E5E33391E927}"/>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6" name="Symbol zastępczy stopki 5">
            <a:extLst>
              <a:ext uri="{FF2B5EF4-FFF2-40B4-BE49-F238E27FC236}">
                <a16:creationId xmlns:a16="http://schemas.microsoft.com/office/drawing/2014/main" id="{517F8C41-4810-CF2E-D778-09A602D989B4}"/>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6870F04F-60D7-D8BE-FA8C-D92FD6A077AF}"/>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2523282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E89CF4-D30D-5CF0-AC24-80949387240E}"/>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4A131311-A41C-90C6-8E9C-7F741DC9979E}"/>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9A22AE93-E96A-64B9-6339-3EC92AE9A2A8}"/>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5" name="Symbol zastępczy stopki 4">
            <a:extLst>
              <a:ext uri="{FF2B5EF4-FFF2-40B4-BE49-F238E27FC236}">
                <a16:creationId xmlns:a16="http://schemas.microsoft.com/office/drawing/2014/main" id="{679BDD59-20F8-91CB-6E08-A72FE143643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8D8231C-4678-B1D7-1DEE-53284DB8A8C0}"/>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1422717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DCEE4727-F673-4BFC-A64C-27402918F1C4}"/>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8672DCA2-CCB0-C217-2303-0D99E96B4105}"/>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28032D0-E253-AC60-897A-CA3620B03A74}"/>
              </a:ext>
            </a:extLst>
          </p:cNvPr>
          <p:cNvSpPr>
            <a:spLocks noGrp="1"/>
          </p:cNvSpPr>
          <p:nvPr>
            <p:ph type="dt" sz="half" idx="10"/>
          </p:nvPr>
        </p:nvSpPr>
        <p:spPr/>
        <p:txBody>
          <a:bodyPr/>
          <a:lstStyle/>
          <a:p>
            <a:fld id="{4E233583-8C12-4A55-8076-782B93F7416A}" type="datetimeFigureOut">
              <a:rPr lang="pl-PL" smtClean="0"/>
              <a:t>26.04.2025</a:t>
            </a:fld>
            <a:endParaRPr lang="pl-PL"/>
          </a:p>
        </p:txBody>
      </p:sp>
      <p:sp>
        <p:nvSpPr>
          <p:cNvPr id="5" name="Symbol zastępczy stopki 4">
            <a:extLst>
              <a:ext uri="{FF2B5EF4-FFF2-40B4-BE49-F238E27FC236}">
                <a16:creationId xmlns:a16="http://schemas.microsoft.com/office/drawing/2014/main" id="{BFB3DD9D-FC28-82D7-B2FC-67CA637A134D}"/>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98FE02C-6EF9-0AB9-EADC-32BA55A7847C}"/>
              </a:ext>
            </a:extLst>
          </p:cNvPr>
          <p:cNvSpPr>
            <a:spLocks noGrp="1"/>
          </p:cNvSpPr>
          <p:nvPr>
            <p:ph type="sldNum" sz="quarter" idx="12"/>
          </p:nvPr>
        </p:nvSpPr>
        <p:spPr/>
        <p:txBody>
          <a:bodyPr/>
          <a:lstStyle/>
          <a:p>
            <a:fld id="{3B7B819E-CDD7-4F03-B3AE-07F1D38319FF}" type="slidenum">
              <a:rPr lang="pl-PL" smtClean="0"/>
              <a:t>‹#›</a:t>
            </a:fld>
            <a:endParaRPr lang="pl-PL"/>
          </a:p>
        </p:txBody>
      </p:sp>
    </p:spTree>
    <p:extLst>
      <p:ext uri="{BB962C8B-B14F-4D97-AF65-F5344CB8AC3E}">
        <p14:creationId xmlns:p14="http://schemas.microsoft.com/office/powerpoint/2010/main" val="1898841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826E7A-DF64-1571-672A-4ABCAC2959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B2CF6C51-607C-962D-9CD2-4B0F2C34DD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91432AA-7E42-2033-B8A7-5F46ADED00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233583-8C12-4A55-8076-782B93F7416A}" type="datetimeFigureOut">
              <a:rPr lang="pl-PL" smtClean="0"/>
              <a:t>26.04.2025</a:t>
            </a:fld>
            <a:endParaRPr lang="pl-PL"/>
          </a:p>
        </p:txBody>
      </p:sp>
      <p:sp>
        <p:nvSpPr>
          <p:cNvPr id="5" name="Symbol zastępczy stopki 4">
            <a:extLst>
              <a:ext uri="{FF2B5EF4-FFF2-40B4-BE49-F238E27FC236}">
                <a16:creationId xmlns:a16="http://schemas.microsoft.com/office/drawing/2014/main" id="{E49A851E-838D-8563-2581-E891C4A143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F3885634-AA5C-3DAE-E73F-7EB4AB6542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7B819E-CDD7-4F03-B3AE-07F1D38319FF}" type="slidenum">
              <a:rPr lang="pl-PL" smtClean="0"/>
              <a:t>‹#›</a:t>
            </a:fld>
            <a:endParaRPr lang="pl-PL"/>
          </a:p>
        </p:txBody>
      </p:sp>
    </p:spTree>
    <p:extLst>
      <p:ext uri="{BB962C8B-B14F-4D97-AF65-F5344CB8AC3E}">
        <p14:creationId xmlns:p14="http://schemas.microsoft.com/office/powerpoint/2010/main" val="632787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723014" y="988828"/>
            <a:ext cx="10738884" cy="5362932"/>
          </a:xfrm>
        </p:spPr>
        <p:txBody>
          <a:bodyPr>
            <a:noAutofit/>
          </a:bodyPr>
          <a:lstStyle/>
          <a:p>
            <a:pPr marL="0" indent="0" algn="ctr">
              <a:buNone/>
            </a:pPr>
            <a:r>
              <a:rPr lang="pl-PL" sz="3200" dirty="0">
                <a:latin typeface="Georgia" panose="02040502050405020303" pitchFamily="18" charset="0"/>
              </a:rPr>
              <a:t>,,</a:t>
            </a:r>
            <a:r>
              <a:rPr lang="pl-PL" sz="3200" dirty="0">
                <a:solidFill>
                  <a:srgbClr val="000000"/>
                </a:solidFill>
                <a:latin typeface="Georgia" panose="02040502050405020303" pitchFamily="18" charset="0"/>
              </a:rPr>
              <a:t> Minimalne wymogi wniosku o udostępnienie informacji publicznej obejmują jasne sformułowane żądanie. W przepisach </a:t>
            </a:r>
            <a:r>
              <a:rPr lang="pl-PL" sz="3200" dirty="0" err="1">
                <a:solidFill>
                  <a:srgbClr val="000000"/>
                </a:solidFill>
                <a:latin typeface="Georgia" panose="02040502050405020303" pitchFamily="18" charset="0"/>
              </a:rPr>
              <a:t>u.d.i.p</a:t>
            </a:r>
            <a:r>
              <a:rPr lang="pl-PL" sz="3200" dirty="0">
                <a:solidFill>
                  <a:srgbClr val="000000"/>
                </a:solidFill>
                <a:latin typeface="Georgia" panose="02040502050405020303" pitchFamily="18" charset="0"/>
              </a:rPr>
              <a:t>. brak jest natomiast nakazu podawania przez wnioskodawcę swoich danych osobowych. </a:t>
            </a:r>
            <a:r>
              <a:rPr lang="pl-PL" sz="3200" b="1" dirty="0">
                <a:solidFill>
                  <a:srgbClr val="000000"/>
                </a:solidFill>
                <a:highlight>
                  <a:srgbClr val="FFFF00"/>
                </a:highlight>
                <a:latin typeface="Georgia" panose="02040502050405020303" pitchFamily="18" charset="0"/>
              </a:rPr>
              <a:t>W orzecznictwie </a:t>
            </a:r>
            <a:r>
              <a:rPr lang="pl-PL" sz="3200" b="1" dirty="0" err="1">
                <a:solidFill>
                  <a:srgbClr val="000000"/>
                </a:solidFill>
                <a:highlight>
                  <a:srgbClr val="FFFF00"/>
                </a:highlight>
                <a:latin typeface="Georgia" panose="02040502050405020303" pitchFamily="18" charset="0"/>
              </a:rPr>
              <a:t>sądowoadministracyjnym</a:t>
            </a:r>
            <a:r>
              <a:rPr lang="pl-PL" sz="3200" b="1" dirty="0">
                <a:solidFill>
                  <a:srgbClr val="000000"/>
                </a:solidFill>
                <a:highlight>
                  <a:srgbClr val="FFFF00"/>
                </a:highlight>
                <a:latin typeface="Georgia" panose="02040502050405020303" pitchFamily="18" charset="0"/>
              </a:rPr>
              <a:t> ugruntowany jest pogląd, że wniosek o udostępnienie informacji publicznej można złożyć anonimowo</a:t>
            </a:r>
            <a:r>
              <a:rPr lang="pl-PL" sz="3200" dirty="0">
                <a:solidFill>
                  <a:srgbClr val="000000"/>
                </a:solidFill>
                <a:latin typeface="Georgia" panose="02040502050405020303" pitchFamily="18" charset="0"/>
              </a:rPr>
              <a:t>. Wniosek taki wszczyna postępowanie w sprawie udzielenia informacji publicznej (vide: wyrok NSA z dnia 14 listopada 2019 r., sygn. I OSK 692/18).</a:t>
            </a:r>
            <a:r>
              <a:rPr lang="pl-PL" sz="3200" dirty="0">
                <a:latin typeface="Georgia" panose="02040502050405020303" pitchFamily="18" charset="0"/>
              </a:rPr>
              <a:t>”.</a:t>
            </a:r>
          </a:p>
          <a:p>
            <a:pPr marL="0" indent="0" algn="ctr">
              <a:buNone/>
            </a:pPr>
            <a:r>
              <a:rPr lang="pl-PL" sz="3200" b="1" dirty="0">
                <a:solidFill>
                  <a:srgbClr val="0000FF"/>
                </a:solidFill>
                <a:latin typeface="Georgia" panose="02040502050405020303" pitchFamily="18" charset="0"/>
              </a:rPr>
              <a:t>Wyrok NSA z 17.10.2023 r., III OSK 1559/22</a:t>
            </a:r>
            <a:endParaRPr lang="pl-PL" sz="3200" dirty="0">
              <a:solidFill>
                <a:srgbClr val="0000FF"/>
              </a:solidFill>
              <a:latin typeface="Georgia" panose="02040502050405020303" pitchFamily="18" charset="0"/>
            </a:endParaRPr>
          </a:p>
        </p:txBody>
      </p:sp>
      <p:sp>
        <p:nvSpPr>
          <p:cNvPr id="2" name="Symbol zastępczy stopki 1"/>
          <p:cNvSpPr>
            <a:spLocks noGrp="1"/>
          </p:cNvSpPr>
          <p:nvPr>
            <p:ph type="ftr" sz="quarter" idx="11"/>
          </p:nvPr>
        </p:nvSpPr>
        <p:spPr/>
        <p:txBody>
          <a:bodyPr/>
          <a:lstStyle/>
          <a:p>
            <a:r>
              <a:rPr lang="pl-PL"/>
              <a:t>autor materiałów dr Piotr Sitniewski www.jawnosc.pl psitniewski@gmail.com</a:t>
            </a:r>
          </a:p>
        </p:txBody>
      </p:sp>
      <p:sp>
        <p:nvSpPr>
          <p:cNvPr id="4" name="pole tekstowe 3">
            <a:extLst>
              <a:ext uri="{FF2B5EF4-FFF2-40B4-BE49-F238E27FC236}">
                <a16:creationId xmlns:a16="http://schemas.microsoft.com/office/drawing/2014/main" id="{19DAB0A1-6ECA-4132-A047-D746FBD1AA61}"/>
              </a:ext>
            </a:extLst>
          </p:cNvPr>
          <p:cNvSpPr txBox="1"/>
          <p:nvPr/>
        </p:nvSpPr>
        <p:spPr>
          <a:xfrm>
            <a:off x="4583832" y="136526"/>
            <a:ext cx="2808312" cy="492443"/>
          </a:xfrm>
          <a:prstGeom prst="rect">
            <a:avLst/>
          </a:prstGeom>
          <a:noFill/>
        </p:spPr>
        <p:txBody>
          <a:bodyPr wrap="square" rtlCol="0">
            <a:spAutoFit/>
          </a:bodyPr>
          <a:lstStyle/>
          <a:p>
            <a:pPr algn="ctr"/>
            <a:r>
              <a:rPr lang="pl-PL" sz="2600" b="1" dirty="0">
                <a:highlight>
                  <a:srgbClr val="FFFF00"/>
                </a:highlight>
              </a:rPr>
              <a:t>ANONIM TAK </a:t>
            </a:r>
          </a:p>
        </p:txBody>
      </p:sp>
    </p:spTree>
    <p:extLst>
      <p:ext uri="{BB962C8B-B14F-4D97-AF65-F5344CB8AC3E}">
        <p14:creationId xmlns:p14="http://schemas.microsoft.com/office/powerpoint/2010/main" val="1190902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80483" y="712381"/>
            <a:ext cx="11004697" cy="5639379"/>
          </a:xfrm>
        </p:spPr>
        <p:txBody>
          <a:bodyPr>
            <a:noAutofit/>
          </a:bodyPr>
          <a:lstStyle/>
          <a:p>
            <a:pPr marL="0" indent="0" algn="ctr">
              <a:buNone/>
            </a:pPr>
            <a:r>
              <a:rPr lang="pl-PL" dirty="0">
                <a:latin typeface="Georgia" panose="02040502050405020303" pitchFamily="18" charset="0"/>
              </a:rPr>
              <a:t>,, Sąd stwierdził, że wbrew stanowisku organu, skarżący nie musiał podawać imienia i nazwiska we wniosku o udostępnienie informacji publicznej. Za błędne uznał stanowisko organu, jakoby brak wskazania imienia i nazwiska wnioskodawcy uniemożliwiał nadanie biegu wnioskowi, z uwagi na niemożność wezwania wnioskodawcy do uzupełnienia tego braku. Zatem Burmistrz B. powinien był przystąpić do rozpoznania i załatwić wniosek skarżącego przez: udostępnienie żądanej informacji publicznej w drodze czynności materialno-technicznej (np. pismem). Nie budzi bowiem wątpliwości Sądu, że informacja żądana we wniosku skarżącego ma charakter informacji publicznej (art. 6 ust. 1 pkt 2f </a:t>
            </a:r>
            <a:r>
              <a:rPr lang="pl-PL" dirty="0" err="1">
                <a:latin typeface="Georgia" panose="02040502050405020303" pitchFamily="18" charset="0"/>
              </a:rPr>
              <a:t>u.d.i.p</a:t>
            </a:r>
            <a:r>
              <a:rPr lang="pl-PL" dirty="0">
                <a:latin typeface="Georgia" panose="02040502050405020303" pitchFamily="18" charset="0"/>
              </a:rPr>
              <a:t>.). Burmistrz B. niewątpliwie jest podmiotem zobowiązanym do udostępnienia tej informacji”.</a:t>
            </a:r>
          </a:p>
          <a:p>
            <a:pPr marL="0" indent="0" algn="ctr">
              <a:buNone/>
            </a:pPr>
            <a:r>
              <a:rPr lang="pl-PL" b="1" dirty="0">
                <a:solidFill>
                  <a:srgbClr val="0000FF"/>
                </a:solidFill>
                <a:latin typeface="Georgia" panose="02040502050405020303" pitchFamily="18" charset="0"/>
              </a:rPr>
              <a:t>Wyrok WSA w Szczecinie z 7.8.2019 r., II SAB/</a:t>
            </a:r>
            <a:r>
              <a:rPr lang="pl-PL" b="1" dirty="0" err="1">
                <a:solidFill>
                  <a:srgbClr val="0000FF"/>
                </a:solidFill>
                <a:latin typeface="Georgia" panose="02040502050405020303" pitchFamily="18" charset="0"/>
              </a:rPr>
              <a:t>Sz</a:t>
            </a:r>
            <a:r>
              <a:rPr lang="pl-PL" b="1" dirty="0">
                <a:solidFill>
                  <a:srgbClr val="0000FF"/>
                </a:solidFill>
                <a:latin typeface="Georgia" panose="02040502050405020303" pitchFamily="18" charset="0"/>
              </a:rPr>
              <a:t> 35/19</a:t>
            </a:r>
            <a:endParaRPr lang="pl-PL" dirty="0">
              <a:latin typeface="Georgia" panose="02040502050405020303" pitchFamily="18" charset="0"/>
            </a:endParaRPr>
          </a:p>
          <a:p>
            <a:endParaRPr lang="pl-PL" dirty="0">
              <a:latin typeface="Georgia" panose="02040502050405020303" pitchFamily="18" charset="0"/>
            </a:endParaRPr>
          </a:p>
        </p:txBody>
      </p:sp>
      <p:sp>
        <p:nvSpPr>
          <p:cNvPr id="2" name="Symbol zastępczy stopki 1"/>
          <p:cNvSpPr>
            <a:spLocks noGrp="1"/>
          </p:cNvSpPr>
          <p:nvPr>
            <p:ph type="ftr" sz="quarter" idx="11"/>
          </p:nvPr>
        </p:nvSpPr>
        <p:spPr/>
        <p:txBody>
          <a:bodyPr/>
          <a:lstStyle/>
          <a:p>
            <a:r>
              <a:rPr lang="pl-PL"/>
              <a:t>autor materiałów dr Piotr Sitniewski www.jawnosc.pl psitniewski@gmail.com</a:t>
            </a:r>
          </a:p>
        </p:txBody>
      </p:sp>
      <p:sp>
        <p:nvSpPr>
          <p:cNvPr id="4" name="pole tekstowe 3">
            <a:extLst>
              <a:ext uri="{FF2B5EF4-FFF2-40B4-BE49-F238E27FC236}">
                <a16:creationId xmlns:a16="http://schemas.microsoft.com/office/drawing/2014/main" id="{19DAB0A1-6ECA-4132-A047-D746FBD1AA61}"/>
              </a:ext>
            </a:extLst>
          </p:cNvPr>
          <p:cNvSpPr txBox="1"/>
          <p:nvPr/>
        </p:nvSpPr>
        <p:spPr>
          <a:xfrm>
            <a:off x="4583832" y="136526"/>
            <a:ext cx="2808312" cy="492443"/>
          </a:xfrm>
          <a:prstGeom prst="rect">
            <a:avLst/>
          </a:prstGeom>
          <a:noFill/>
        </p:spPr>
        <p:txBody>
          <a:bodyPr wrap="square" rtlCol="0">
            <a:spAutoFit/>
          </a:bodyPr>
          <a:lstStyle/>
          <a:p>
            <a:pPr algn="ctr"/>
            <a:r>
              <a:rPr lang="pl-PL" sz="2600" b="1" dirty="0">
                <a:highlight>
                  <a:srgbClr val="FFFF00"/>
                </a:highlight>
              </a:rPr>
              <a:t>ANONIM TAK </a:t>
            </a:r>
          </a:p>
        </p:txBody>
      </p:sp>
    </p:spTree>
    <p:extLst>
      <p:ext uri="{BB962C8B-B14F-4D97-AF65-F5344CB8AC3E}">
        <p14:creationId xmlns:p14="http://schemas.microsoft.com/office/powerpoint/2010/main" val="4260554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48585" y="1052623"/>
            <a:ext cx="11068493" cy="5299137"/>
          </a:xfrm>
        </p:spPr>
        <p:txBody>
          <a:bodyPr>
            <a:noAutofit/>
          </a:bodyPr>
          <a:lstStyle/>
          <a:p>
            <a:pPr marL="0" indent="0" algn="ctr">
              <a:buNone/>
            </a:pPr>
            <a:r>
              <a:rPr lang="pl-PL" sz="3200" dirty="0">
                <a:latin typeface="Georgia" panose="02040502050405020303" pitchFamily="18" charset="0"/>
              </a:rPr>
              <a:t>,,</a:t>
            </a:r>
            <a:r>
              <a:rPr lang="pl-PL" sz="3200" b="1" dirty="0">
                <a:solidFill>
                  <a:srgbClr val="000000"/>
                </a:solidFill>
                <a:highlight>
                  <a:srgbClr val="00FF00"/>
                </a:highlight>
                <a:latin typeface="Georgia" panose="02040502050405020303" pitchFamily="18" charset="0"/>
              </a:rPr>
              <a:t> Wniosek o udzielenie informacji publicznej może przybrać każdą formę, a osoba jej żądająca nie musi być nawet w pełni zidentyfikowana</a:t>
            </a:r>
            <a:r>
              <a:rPr lang="pl-PL" sz="3200" dirty="0">
                <a:solidFill>
                  <a:srgbClr val="000000"/>
                </a:solidFill>
                <a:latin typeface="Georgia" panose="02040502050405020303" pitchFamily="18" charset="0"/>
              </a:rPr>
              <a:t>, skoro nie musi wykazywać interesu prawnego, ani faktycznego. Dopiero zamiar wydania decyzji administracyjnej odmawiającej udostępnienia informacji publicznej powoduje konieczność stosowania przepisów K.p.a. (zob. wyrok Naczelnego Sądu Administracyjnego z dnia 12 października 2017 r., I OSK 430/17, orzeczenia.nsa.gov.pl).</a:t>
            </a:r>
            <a:r>
              <a:rPr lang="pl-PL" sz="3200" dirty="0">
                <a:latin typeface="Georgia" panose="02040502050405020303" pitchFamily="18" charset="0"/>
              </a:rPr>
              <a:t>”.</a:t>
            </a:r>
          </a:p>
          <a:p>
            <a:pPr marL="0" indent="0" algn="ctr">
              <a:buNone/>
            </a:pPr>
            <a:r>
              <a:rPr lang="pl-PL" sz="3200" b="1" dirty="0">
                <a:solidFill>
                  <a:srgbClr val="0000FF"/>
                </a:solidFill>
                <a:latin typeface="Georgia" panose="02040502050405020303" pitchFamily="18" charset="0"/>
              </a:rPr>
              <a:t>Wyrok WSA w Poznaniu  z 12.5.2021 r., II SAB/</a:t>
            </a:r>
            <a:r>
              <a:rPr lang="pl-PL" sz="3200" b="1" dirty="0" err="1">
                <a:solidFill>
                  <a:srgbClr val="0000FF"/>
                </a:solidFill>
                <a:latin typeface="Georgia" panose="02040502050405020303" pitchFamily="18" charset="0"/>
              </a:rPr>
              <a:t>Sz</a:t>
            </a:r>
            <a:r>
              <a:rPr lang="pl-PL" sz="3200" b="1" dirty="0">
                <a:solidFill>
                  <a:srgbClr val="0000FF"/>
                </a:solidFill>
                <a:latin typeface="Georgia" panose="02040502050405020303" pitchFamily="18" charset="0"/>
              </a:rPr>
              <a:t> 149/19</a:t>
            </a:r>
            <a:endParaRPr lang="pl-PL" sz="3200" dirty="0">
              <a:latin typeface="Georgia" panose="02040502050405020303" pitchFamily="18" charset="0"/>
            </a:endParaRPr>
          </a:p>
          <a:p>
            <a:endParaRPr lang="pl-PL" sz="3200" dirty="0">
              <a:latin typeface="Georgia" panose="02040502050405020303" pitchFamily="18" charset="0"/>
            </a:endParaRPr>
          </a:p>
        </p:txBody>
      </p:sp>
      <p:sp>
        <p:nvSpPr>
          <p:cNvPr id="2" name="Symbol zastępczy stopki 1"/>
          <p:cNvSpPr>
            <a:spLocks noGrp="1"/>
          </p:cNvSpPr>
          <p:nvPr>
            <p:ph type="ftr" sz="quarter" idx="11"/>
          </p:nvPr>
        </p:nvSpPr>
        <p:spPr/>
        <p:txBody>
          <a:bodyPr/>
          <a:lstStyle/>
          <a:p>
            <a:r>
              <a:rPr lang="pl-PL"/>
              <a:t>autor materiałów dr Piotr Sitniewski www.jawnosc.pl psitniewski@gmail.com</a:t>
            </a:r>
          </a:p>
        </p:txBody>
      </p:sp>
      <p:sp>
        <p:nvSpPr>
          <p:cNvPr id="4" name="pole tekstowe 3">
            <a:extLst>
              <a:ext uri="{FF2B5EF4-FFF2-40B4-BE49-F238E27FC236}">
                <a16:creationId xmlns:a16="http://schemas.microsoft.com/office/drawing/2014/main" id="{19DAB0A1-6ECA-4132-A047-D746FBD1AA61}"/>
              </a:ext>
            </a:extLst>
          </p:cNvPr>
          <p:cNvSpPr txBox="1"/>
          <p:nvPr/>
        </p:nvSpPr>
        <p:spPr>
          <a:xfrm>
            <a:off x="4583832" y="136526"/>
            <a:ext cx="2808312" cy="492443"/>
          </a:xfrm>
          <a:prstGeom prst="rect">
            <a:avLst/>
          </a:prstGeom>
          <a:noFill/>
        </p:spPr>
        <p:txBody>
          <a:bodyPr wrap="square" rtlCol="0">
            <a:spAutoFit/>
          </a:bodyPr>
          <a:lstStyle/>
          <a:p>
            <a:pPr algn="ctr"/>
            <a:r>
              <a:rPr lang="pl-PL" sz="2600" b="1" dirty="0">
                <a:highlight>
                  <a:srgbClr val="FFFF00"/>
                </a:highlight>
              </a:rPr>
              <a:t>ANONIM TAK </a:t>
            </a:r>
          </a:p>
        </p:txBody>
      </p:sp>
    </p:spTree>
    <p:extLst>
      <p:ext uri="{BB962C8B-B14F-4D97-AF65-F5344CB8AC3E}">
        <p14:creationId xmlns:p14="http://schemas.microsoft.com/office/powerpoint/2010/main" val="3363440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Symbol zastępczy zawartości 2"/>
          <p:cNvSpPr>
            <a:spLocks noGrp="1"/>
          </p:cNvSpPr>
          <p:nvPr>
            <p:ph idx="1"/>
          </p:nvPr>
        </p:nvSpPr>
        <p:spPr>
          <a:xfrm>
            <a:off x="680484" y="1233377"/>
            <a:ext cx="11036595" cy="4677697"/>
          </a:xfrm>
        </p:spPr>
        <p:txBody>
          <a:bodyPr>
            <a:normAutofit/>
          </a:bodyPr>
          <a:lstStyle/>
          <a:p>
            <a:pPr marL="0" indent="0" algn="ctr">
              <a:buNone/>
              <a:defRPr/>
            </a:pPr>
            <a:r>
              <a:rPr lang="pl-PL" sz="3600" dirty="0">
                <a:latin typeface="Georgia" panose="02040502050405020303" pitchFamily="18" charset="0"/>
              </a:rPr>
              <a:t> ,, w celu złożenia wniosku o udostępnienie informacji publicznej nie jest co do zasady konieczne wskazanie danych osobowych. Dopiero, kiedy organ widzi potrzebę wydania decyzji administracyjnej w sprawie udostępnienia informacji publicznej, otwiera się problem indywidualizacji danych osobowych wnioskodawcy.”. </a:t>
            </a:r>
          </a:p>
          <a:p>
            <a:pPr marL="0" indent="0" algn="ctr">
              <a:buNone/>
              <a:defRPr/>
            </a:pPr>
            <a:r>
              <a:rPr lang="pl-PL" sz="2400" b="1" dirty="0">
                <a:solidFill>
                  <a:srgbClr val="0000FF"/>
                </a:solidFill>
                <a:latin typeface="Georgia" panose="02040502050405020303" pitchFamily="18" charset="0"/>
              </a:rPr>
              <a:t>Wyrok WSA w Krakowie z 23.6.2016 r., sygn. II SAB/Kr 84/16</a:t>
            </a:r>
            <a:endParaRPr lang="pl-PL" sz="2400" dirty="0">
              <a:latin typeface="Georgia" panose="02040502050405020303" pitchFamily="18" charset="0"/>
            </a:endParaRPr>
          </a:p>
        </p:txBody>
      </p:sp>
      <p:sp>
        <p:nvSpPr>
          <p:cNvPr id="3" name="Symbol zastępczy stopki 2"/>
          <p:cNvSpPr>
            <a:spLocks noGrp="1"/>
          </p:cNvSpPr>
          <p:nvPr>
            <p:ph type="ftr" sz="quarter" idx="11"/>
          </p:nvPr>
        </p:nvSpPr>
        <p:spPr/>
        <p:txBody>
          <a:bodyPr/>
          <a:lstStyle/>
          <a:p>
            <a:r>
              <a:rPr lang="pl-PL"/>
              <a:t>autor materiałów dr Piotr Sitniewski www.jawnosc.pl psitniewski@gmail.com</a:t>
            </a:r>
          </a:p>
        </p:txBody>
      </p:sp>
      <p:sp>
        <p:nvSpPr>
          <p:cNvPr id="5" name="pole tekstowe 4">
            <a:extLst>
              <a:ext uri="{FF2B5EF4-FFF2-40B4-BE49-F238E27FC236}">
                <a16:creationId xmlns:a16="http://schemas.microsoft.com/office/drawing/2014/main" id="{F1766339-2660-4793-AF94-631551AC02E5}"/>
              </a:ext>
            </a:extLst>
          </p:cNvPr>
          <p:cNvSpPr txBox="1"/>
          <p:nvPr/>
        </p:nvSpPr>
        <p:spPr>
          <a:xfrm>
            <a:off x="4583832" y="136526"/>
            <a:ext cx="2808312" cy="461665"/>
          </a:xfrm>
          <a:prstGeom prst="rect">
            <a:avLst/>
          </a:prstGeom>
          <a:noFill/>
        </p:spPr>
        <p:txBody>
          <a:bodyPr wrap="square" rtlCol="0">
            <a:spAutoFit/>
          </a:bodyPr>
          <a:lstStyle/>
          <a:p>
            <a:pPr algn="ctr"/>
            <a:r>
              <a:rPr lang="pl-PL" sz="2400" b="1" dirty="0">
                <a:highlight>
                  <a:srgbClr val="FFFF00"/>
                </a:highlight>
              </a:rPr>
              <a:t>ANONIM TAK </a:t>
            </a:r>
          </a:p>
        </p:txBody>
      </p:sp>
    </p:spTree>
    <p:extLst>
      <p:ext uri="{BB962C8B-B14F-4D97-AF65-F5344CB8AC3E}">
        <p14:creationId xmlns:p14="http://schemas.microsoft.com/office/powerpoint/2010/main" val="1061225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Symbol zastępczy zawartości 2"/>
          <p:cNvSpPr>
            <a:spLocks noGrp="1"/>
          </p:cNvSpPr>
          <p:nvPr>
            <p:ph idx="1"/>
          </p:nvPr>
        </p:nvSpPr>
        <p:spPr>
          <a:xfrm>
            <a:off x="627321" y="598191"/>
            <a:ext cx="11047228" cy="5939672"/>
          </a:xfrm>
        </p:spPr>
        <p:txBody>
          <a:bodyPr>
            <a:noAutofit/>
          </a:bodyPr>
          <a:lstStyle/>
          <a:p>
            <a:pPr marL="0" indent="0" algn="ctr">
              <a:buNone/>
              <a:defRPr/>
            </a:pPr>
            <a:r>
              <a:rPr lang="pl-PL" dirty="0">
                <a:latin typeface="Georgia" panose="02040502050405020303" pitchFamily="18" charset="0"/>
              </a:rPr>
              <a:t>Nie sposób zgodzić się z poglądem w kwestii żądania od wnoszącego o udostępnienie informacji publicznej podania we wniosku danych osobowych w postaci imienia i nazwiska, adresu </a:t>
            </a:r>
            <a:br>
              <a:rPr lang="pl-PL" dirty="0">
                <a:latin typeface="Georgia" panose="02040502050405020303" pitchFamily="18" charset="0"/>
              </a:rPr>
            </a:br>
            <a:r>
              <a:rPr lang="pl-PL" dirty="0">
                <a:latin typeface="Georgia" panose="02040502050405020303" pitchFamily="18" charset="0"/>
              </a:rPr>
              <a:t>z kodem pocztowym, miejscowości i nr domu, a nadto podpisania wniosków, stosownie do art. 63 § 2 i § 3 kpa. </a:t>
            </a:r>
            <a:r>
              <a:rPr lang="pl-PL" b="1" dirty="0">
                <a:latin typeface="Georgia" panose="02040502050405020303" pitchFamily="18" charset="0"/>
              </a:rPr>
              <a:t>Przepisy </a:t>
            </a:r>
            <a:r>
              <a:rPr lang="pl-PL" b="1" dirty="0" err="1">
                <a:latin typeface="Georgia" panose="02040502050405020303" pitchFamily="18" charset="0"/>
              </a:rPr>
              <a:t>uodip</a:t>
            </a:r>
            <a:r>
              <a:rPr lang="pl-PL" b="1" dirty="0">
                <a:latin typeface="Georgia" panose="02040502050405020303" pitchFamily="18" charset="0"/>
              </a:rPr>
              <a:t> nie nakazują zachowania szczególnej formy wniosku. Brak jest w niej również nakazu, aby wnioskodawca musiał podawać swoje dane osobowe</a:t>
            </a:r>
            <a:r>
              <a:rPr lang="pl-PL" dirty="0">
                <a:latin typeface="Georgia" panose="02040502050405020303" pitchFamily="18" charset="0"/>
              </a:rPr>
              <a:t>, albowiem może informację uzyskać ustnie lub też wnioskować o przesłanie jej na poste restante czy na adres skrytki pocztowej. Może też uczynić to drogą elektroniczną, podając adres swojej poczty e-mailowej. Oznacza to, że podmiotom obowiązanym do udostępnienia informacji publicznej powołana ustawa nie nadała uprawnień do żądania tych danych.</a:t>
            </a:r>
          </a:p>
          <a:p>
            <a:pPr marL="0" indent="0" algn="ctr">
              <a:buNone/>
              <a:defRPr/>
            </a:pPr>
            <a:r>
              <a:rPr lang="pl-PL" dirty="0">
                <a:latin typeface="Georgia" panose="02040502050405020303" pitchFamily="18" charset="0"/>
              </a:rPr>
              <a:t> </a:t>
            </a:r>
            <a:r>
              <a:rPr lang="pl-PL" b="1" dirty="0">
                <a:solidFill>
                  <a:srgbClr val="0000FF"/>
                </a:solidFill>
                <a:latin typeface="Georgia" panose="02040502050405020303" pitchFamily="18" charset="0"/>
              </a:rPr>
              <a:t>wyrok WSA z dnia 23.09.09, sygn. II SAB/</a:t>
            </a:r>
            <a:r>
              <a:rPr lang="pl-PL" b="1" dirty="0" err="1">
                <a:solidFill>
                  <a:srgbClr val="0000FF"/>
                </a:solidFill>
                <a:latin typeface="Georgia" panose="02040502050405020303" pitchFamily="18" charset="0"/>
              </a:rPr>
              <a:t>Wa</a:t>
            </a:r>
            <a:r>
              <a:rPr lang="pl-PL" b="1" dirty="0">
                <a:solidFill>
                  <a:srgbClr val="0000FF"/>
                </a:solidFill>
                <a:latin typeface="Georgia" panose="02040502050405020303" pitchFamily="18" charset="0"/>
              </a:rPr>
              <a:t> 57/09</a:t>
            </a:r>
          </a:p>
          <a:p>
            <a:pPr algn="ctr">
              <a:defRPr/>
            </a:pPr>
            <a:endParaRPr lang="pl-PL" dirty="0">
              <a:latin typeface="Georgia" panose="02040502050405020303" pitchFamily="18" charset="0"/>
            </a:endParaRPr>
          </a:p>
        </p:txBody>
      </p:sp>
      <p:sp>
        <p:nvSpPr>
          <p:cNvPr id="3" name="Symbol zastępczy stopki 2"/>
          <p:cNvSpPr>
            <a:spLocks noGrp="1"/>
          </p:cNvSpPr>
          <p:nvPr>
            <p:ph type="ftr" sz="quarter" idx="11"/>
          </p:nvPr>
        </p:nvSpPr>
        <p:spPr/>
        <p:txBody>
          <a:bodyPr/>
          <a:lstStyle/>
          <a:p>
            <a:r>
              <a:rPr lang="pl-PL"/>
              <a:t>autor materiałów dr Piotr Sitniewski www.jawnosc.pl psitniewski@gmail.com</a:t>
            </a:r>
          </a:p>
        </p:txBody>
      </p:sp>
      <p:sp>
        <p:nvSpPr>
          <p:cNvPr id="5" name="pole tekstowe 4">
            <a:extLst>
              <a:ext uri="{FF2B5EF4-FFF2-40B4-BE49-F238E27FC236}">
                <a16:creationId xmlns:a16="http://schemas.microsoft.com/office/drawing/2014/main" id="{AAF3B3F8-7265-4027-96A4-7BA193E30A89}"/>
              </a:ext>
            </a:extLst>
          </p:cNvPr>
          <p:cNvSpPr txBox="1"/>
          <p:nvPr/>
        </p:nvSpPr>
        <p:spPr>
          <a:xfrm>
            <a:off x="4583832" y="136526"/>
            <a:ext cx="2808312" cy="461665"/>
          </a:xfrm>
          <a:prstGeom prst="rect">
            <a:avLst/>
          </a:prstGeom>
          <a:noFill/>
        </p:spPr>
        <p:txBody>
          <a:bodyPr wrap="square" rtlCol="0">
            <a:spAutoFit/>
          </a:bodyPr>
          <a:lstStyle/>
          <a:p>
            <a:pPr algn="ctr"/>
            <a:r>
              <a:rPr lang="pl-PL" sz="2400" b="1" dirty="0">
                <a:highlight>
                  <a:srgbClr val="FFFF00"/>
                </a:highlight>
              </a:rPr>
              <a:t>ANONIM TAK </a:t>
            </a:r>
          </a:p>
        </p:txBody>
      </p:sp>
    </p:spTree>
    <p:extLst>
      <p:ext uri="{BB962C8B-B14F-4D97-AF65-F5344CB8AC3E}">
        <p14:creationId xmlns:p14="http://schemas.microsoft.com/office/powerpoint/2010/main" val="3431482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74157" y="712381"/>
            <a:ext cx="11185451" cy="5320852"/>
          </a:xfrm>
        </p:spPr>
        <p:txBody>
          <a:bodyPr>
            <a:noAutofit/>
          </a:bodyPr>
          <a:lstStyle/>
          <a:p>
            <a:pPr marL="0" indent="0" algn="ctr">
              <a:buNone/>
            </a:pPr>
            <a:r>
              <a:rPr lang="pl-PL" sz="3200" dirty="0">
                <a:latin typeface="Georgia" panose="02040502050405020303" pitchFamily="18" charset="0"/>
              </a:rPr>
              <a:t>,, wniosek o udzielenie informacji publicznej może przybrać każdą formę, a </a:t>
            </a:r>
            <a:r>
              <a:rPr lang="pl-PL" sz="3200" b="1" dirty="0">
                <a:solidFill>
                  <a:srgbClr val="FF0000"/>
                </a:solidFill>
                <a:latin typeface="Georgia" panose="02040502050405020303" pitchFamily="18" charset="0"/>
              </a:rPr>
              <a:t>osoba jej żądająca nie musi nawet w pełni być zidentyfikowana</a:t>
            </a:r>
            <a:r>
              <a:rPr lang="pl-PL" sz="3200" dirty="0">
                <a:latin typeface="Georgia" panose="02040502050405020303" pitchFamily="18" charset="0"/>
              </a:rPr>
              <a:t>, tym bardziej, że nie musi wykazywać ani interesu faktycznego ani prawnego. Z tego względu, brak autoryzowanego podpisu na wniosku o udostępnienie informacji publicznej nie stanowi braku formalnego wniosku. Za wniosek pisemny należy uznać również przesłanie zapytania pocztą elektroniczną i to nawet, gdy do jego autoryzacji nie zostanie użyty podpis elektroniczny (</a:t>
            </a:r>
            <a:r>
              <a:rPr lang="pl-PL" sz="3200" i="1" dirty="0">
                <a:latin typeface="Georgia" panose="02040502050405020303" pitchFamily="18" charset="0"/>
              </a:rPr>
              <a:t>por. wyrok WSA w Krakowie z dnia 6 maja 2014 r., sygn. akt II SAB/Kr 80/14</a:t>
            </a:r>
            <a:r>
              <a:rPr lang="pl-PL" sz="3200" dirty="0">
                <a:latin typeface="Georgia" panose="02040502050405020303" pitchFamily="18" charset="0"/>
              </a:rPr>
              <a:t>”.</a:t>
            </a:r>
          </a:p>
          <a:p>
            <a:pPr marL="0" indent="0" algn="ctr">
              <a:buNone/>
            </a:pPr>
            <a:r>
              <a:rPr lang="pl-PL" sz="2400" b="1" dirty="0">
                <a:solidFill>
                  <a:srgbClr val="0000FF"/>
                </a:solidFill>
                <a:latin typeface="Georgia" panose="02040502050405020303" pitchFamily="18" charset="0"/>
              </a:rPr>
              <a:t>Wyrok WSA w Białymstoku z 1.12. 2015 r., II SAB/Bk 70/15</a:t>
            </a:r>
            <a:endParaRPr lang="pl-PL" sz="2400" dirty="0">
              <a:latin typeface="Georgia" panose="02040502050405020303" pitchFamily="18" charset="0"/>
            </a:endParaRPr>
          </a:p>
          <a:p>
            <a:endParaRPr lang="pl-PL" sz="3200" dirty="0">
              <a:latin typeface="Georgia" panose="02040502050405020303" pitchFamily="18" charset="0"/>
            </a:endParaRPr>
          </a:p>
        </p:txBody>
      </p:sp>
      <p:sp>
        <p:nvSpPr>
          <p:cNvPr id="2" name="Symbol zastępczy stopki 1"/>
          <p:cNvSpPr>
            <a:spLocks noGrp="1"/>
          </p:cNvSpPr>
          <p:nvPr>
            <p:ph type="ftr" sz="quarter" idx="11"/>
          </p:nvPr>
        </p:nvSpPr>
        <p:spPr/>
        <p:txBody>
          <a:bodyPr/>
          <a:lstStyle/>
          <a:p>
            <a:r>
              <a:rPr lang="pl-PL"/>
              <a:t>autor materiałów dr Piotr Sitniewski www.jawnosc.pl psitniewski@gmail.com</a:t>
            </a:r>
          </a:p>
        </p:txBody>
      </p:sp>
      <p:sp>
        <p:nvSpPr>
          <p:cNvPr id="4" name="pole tekstowe 3">
            <a:extLst>
              <a:ext uri="{FF2B5EF4-FFF2-40B4-BE49-F238E27FC236}">
                <a16:creationId xmlns:a16="http://schemas.microsoft.com/office/drawing/2014/main" id="{D97803AE-65CE-4CF9-A912-3342F36FC762}"/>
              </a:ext>
            </a:extLst>
          </p:cNvPr>
          <p:cNvSpPr txBox="1"/>
          <p:nvPr/>
        </p:nvSpPr>
        <p:spPr>
          <a:xfrm>
            <a:off x="4583832" y="136526"/>
            <a:ext cx="2808312" cy="461665"/>
          </a:xfrm>
          <a:prstGeom prst="rect">
            <a:avLst/>
          </a:prstGeom>
          <a:noFill/>
        </p:spPr>
        <p:txBody>
          <a:bodyPr wrap="square" rtlCol="0">
            <a:spAutoFit/>
          </a:bodyPr>
          <a:lstStyle/>
          <a:p>
            <a:pPr algn="ctr"/>
            <a:r>
              <a:rPr lang="pl-PL" sz="2400" b="1" dirty="0">
                <a:highlight>
                  <a:srgbClr val="FFFF00"/>
                </a:highlight>
              </a:rPr>
              <a:t>ANONIM TAK </a:t>
            </a:r>
          </a:p>
        </p:txBody>
      </p:sp>
    </p:spTree>
    <p:extLst>
      <p:ext uri="{BB962C8B-B14F-4D97-AF65-F5344CB8AC3E}">
        <p14:creationId xmlns:p14="http://schemas.microsoft.com/office/powerpoint/2010/main" val="2634379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95423" y="628969"/>
            <a:ext cx="11100391" cy="5727382"/>
          </a:xfrm>
        </p:spPr>
        <p:txBody>
          <a:bodyPr>
            <a:noAutofit/>
          </a:bodyPr>
          <a:lstStyle/>
          <a:p>
            <a:pPr marL="0" indent="0" algn="ctr">
              <a:buNone/>
            </a:pPr>
            <a:r>
              <a:rPr lang="pl-PL" sz="3200" dirty="0">
                <a:latin typeface="Georgia" panose="02040502050405020303" pitchFamily="18" charset="0"/>
              </a:rPr>
              <a:t>,,Przesłane pocztą elektroniczną zapytanie należy również uznać za wniosek o udostępnienie informacji publicznej. Wniosek taki może bowiem przybrać każdą formę, o ile wynika z niego w sposób jasny, co jest jego przedmiotem. </a:t>
            </a:r>
            <a:r>
              <a:rPr lang="pl-PL" sz="3200" b="1" dirty="0">
                <a:solidFill>
                  <a:srgbClr val="FF0000"/>
                </a:solidFill>
                <a:latin typeface="Georgia" panose="02040502050405020303" pitchFamily="18" charset="0"/>
              </a:rPr>
              <a:t>Wobec braku konieczności pełnego zidentyfikowania wnioskodawcy wniosek taki nie musi zawierać podpisu, o ile możliwa jest realizacja wniosku w oparciu o samą treść wniosku</a:t>
            </a:r>
            <a:r>
              <a:rPr lang="pl-PL" sz="3200" dirty="0">
                <a:latin typeface="Georgia" panose="02040502050405020303" pitchFamily="18" charset="0"/>
              </a:rPr>
              <a:t>.</a:t>
            </a:r>
          </a:p>
          <a:p>
            <a:pPr marL="0" indent="0" algn="ctr">
              <a:buNone/>
            </a:pPr>
            <a:r>
              <a:rPr lang="pl-PL" sz="3200" dirty="0">
                <a:latin typeface="Georgia" panose="02040502050405020303" pitchFamily="18" charset="0"/>
              </a:rPr>
              <a:t>Dotyczy to również sytuacji, tak jak w rozpoznawanym przypadku, gdzie wnioskodawca podał swój adres elektroniczny”.</a:t>
            </a:r>
          </a:p>
          <a:p>
            <a:pPr marL="0" indent="0" algn="ctr">
              <a:buNone/>
            </a:pPr>
            <a:r>
              <a:rPr lang="pl-PL" sz="2400" b="1" dirty="0">
                <a:solidFill>
                  <a:srgbClr val="0000FF"/>
                </a:solidFill>
                <a:latin typeface="Georgia" panose="02040502050405020303" pitchFamily="18" charset="0"/>
              </a:rPr>
              <a:t>Wyrok WSA w Krakowie z 16 lipca 2015 r., sygn. akt II SAB/Kr 91/15, </a:t>
            </a:r>
          </a:p>
          <a:p>
            <a:pPr marL="0" indent="0" algn="ctr">
              <a:buNone/>
            </a:pPr>
            <a:endParaRPr lang="pl-PL" sz="3200" dirty="0">
              <a:latin typeface="Georgia" panose="02040502050405020303" pitchFamily="18" charset="0"/>
            </a:endParaRPr>
          </a:p>
          <a:p>
            <a:endParaRPr lang="pl-PL" sz="3200" dirty="0">
              <a:latin typeface="Georgia" panose="02040502050405020303" pitchFamily="18" charset="0"/>
            </a:endParaRPr>
          </a:p>
        </p:txBody>
      </p:sp>
      <p:sp>
        <p:nvSpPr>
          <p:cNvPr id="2" name="Symbol zastępczy stopki 1"/>
          <p:cNvSpPr>
            <a:spLocks noGrp="1"/>
          </p:cNvSpPr>
          <p:nvPr>
            <p:ph type="ftr" sz="quarter" idx="11"/>
          </p:nvPr>
        </p:nvSpPr>
        <p:spPr/>
        <p:txBody>
          <a:bodyPr/>
          <a:lstStyle/>
          <a:p>
            <a:r>
              <a:rPr lang="pl-PL"/>
              <a:t>autor materiałów dr Piotr Sitniewski www.jawnosc.pl psitniewski@gmail.com</a:t>
            </a:r>
          </a:p>
        </p:txBody>
      </p:sp>
      <p:sp>
        <p:nvSpPr>
          <p:cNvPr id="4" name="pole tekstowe 3">
            <a:extLst>
              <a:ext uri="{FF2B5EF4-FFF2-40B4-BE49-F238E27FC236}">
                <a16:creationId xmlns:a16="http://schemas.microsoft.com/office/drawing/2014/main" id="{19DAB0A1-6ECA-4132-A047-D746FBD1AA61}"/>
              </a:ext>
            </a:extLst>
          </p:cNvPr>
          <p:cNvSpPr txBox="1"/>
          <p:nvPr/>
        </p:nvSpPr>
        <p:spPr>
          <a:xfrm>
            <a:off x="4583832" y="136526"/>
            <a:ext cx="2808312" cy="492443"/>
          </a:xfrm>
          <a:prstGeom prst="rect">
            <a:avLst/>
          </a:prstGeom>
          <a:noFill/>
        </p:spPr>
        <p:txBody>
          <a:bodyPr wrap="square" rtlCol="0">
            <a:spAutoFit/>
          </a:bodyPr>
          <a:lstStyle/>
          <a:p>
            <a:pPr algn="ctr"/>
            <a:r>
              <a:rPr lang="pl-PL" sz="2600" b="1" dirty="0">
                <a:highlight>
                  <a:srgbClr val="FFFF00"/>
                </a:highlight>
              </a:rPr>
              <a:t>ANONIM TAK </a:t>
            </a:r>
          </a:p>
        </p:txBody>
      </p:sp>
    </p:spTree>
    <p:extLst>
      <p:ext uri="{BB962C8B-B14F-4D97-AF65-F5344CB8AC3E}">
        <p14:creationId xmlns:p14="http://schemas.microsoft.com/office/powerpoint/2010/main" val="3401630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808075" y="820091"/>
            <a:ext cx="10781414" cy="5314359"/>
          </a:xfrm>
        </p:spPr>
        <p:txBody>
          <a:bodyPr>
            <a:noAutofit/>
          </a:bodyPr>
          <a:lstStyle/>
          <a:p>
            <a:pPr marL="0" indent="0" algn="ctr">
              <a:buNone/>
            </a:pPr>
            <a:r>
              <a:rPr lang="pl-PL" sz="2400" dirty="0">
                <a:latin typeface="Georgia" panose="02040502050405020303" pitchFamily="18" charset="0"/>
              </a:rPr>
              <a:t>,, skarżący nie musiał podawać imienia i nazwiska we wniosku o udostępnienie informacji publicznej. Przy ocenie czy żądana informacja ma charakter publiczny czy też nie organowi nie są potrzebne dane </a:t>
            </a:r>
            <a:r>
              <a:rPr lang="pl-PL" sz="2400" dirty="0" err="1">
                <a:latin typeface="Georgia" panose="02040502050405020303" pitchFamily="18" charset="0"/>
              </a:rPr>
              <a:t>personele</a:t>
            </a:r>
            <a:r>
              <a:rPr lang="pl-PL" sz="2400" dirty="0">
                <a:latin typeface="Georgia" panose="02040502050405020303" pitchFamily="18" charset="0"/>
              </a:rPr>
              <a:t> wnioskodawcy. Dane te potrzebne są organowi wyłącznie w sytuacji gdy organ ma zamiar wydać decyzję administracyjną.(…). </a:t>
            </a:r>
          </a:p>
          <a:p>
            <a:pPr marL="0" indent="0" algn="ctr">
              <a:buNone/>
            </a:pPr>
            <a:r>
              <a:rPr lang="pl-PL" sz="2400" dirty="0">
                <a:latin typeface="Georgia" panose="02040502050405020303" pitchFamily="18" charset="0"/>
              </a:rPr>
              <a:t>Z powyższych względów nie można zgodzić się z organem, iż wzywanie skarżącego o podanie danych było zasadne, a z uwagi na brak odpowiedzi pozostawienie wniosku bez rozpoznania było prawidłowe. </a:t>
            </a:r>
          </a:p>
          <a:p>
            <a:pPr marL="0" indent="0" algn="ctr">
              <a:buNone/>
            </a:pPr>
            <a:r>
              <a:rPr lang="pl-PL" sz="2400" dirty="0">
                <a:latin typeface="Georgia" panose="02040502050405020303" pitchFamily="18" charset="0"/>
              </a:rPr>
              <a:t>W tym miejscu wskazać należy, iż przepisy ustawy o dostępie informacji publicznej nie przewidują możliwości wzywania strony o uzupełnienie braków wniosku na podstawie art. 64 § 2 Kpa, jak również pozostawiania takiego wniosku bez rozpatrzenia”.</a:t>
            </a:r>
          </a:p>
          <a:p>
            <a:pPr marL="0" indent="0" algn="ctr">
              <a:buNone/>
            </a:pPr>
            <a:endParaRPr lang="pl-PL" sz="2400" dirty="0">
              <a:latin typeface="Georgia" panose="02040502050405020303" pitchFamily="18" charset="0"/>
            </a:endParaRPr>
          </a:p>
          <a:p>
            <a:pPr marL="0" indent="0" algn="ctr">
              <a:buNone/>
            </a:pPr>
            <a:r>
              <a:rPr lang="pl-PL" sz="2400" b="1" dirty="0">
                <a:solidFill>
                  <a:srgbClr val="0000FF"/>
                </a:solidFill>
                <a:latin typeface="Georgia" panose="02040502050405020303" pitchFamily="18" charset="0"/>
              </a:rPr>
              <a:t>wyrok WSA w Poznaniu z 12.5.2016 r.,  IV SAB/Po 21/16</a:t>
            </a:r>
          </a:p>
          <a:p>
            <a:pPr marL="0" indent="0" algn="ctr">
              <a:buNone/>
            </a:pPr>
            <a:endParaRPr lang="pl-PL" sz="2400" dirty="0">
              <a:latin typeface="Georgia" panose="02040502050405020303" pitchFamily="18" charset="0"/>
            </a:endParaRPr>
          </a:p>
          <a:p>
            <a:pPr algn="ctr"/>
            <a:endParaRPr lang="pl-PL" sz="2400" dirty="0">
              <a:latin typeface="Georgia" panose="02040502050405020303" pitchFamily="18" charset="0"/>
            </a:endParaRPr>
          </a:p>
        </p:txBody>
      </p:sp>
      <p:sp>
        <p:nvSpPr>
          <p:cNvPr id="2" name="Symbol zastępczy stopki 1"/>
          <p:cNvSpPr>
            <a:spLocks noGrp="1"/>
          </p:cNvSpPr>
          <p:nvPr>
            <p:ph type="ftr" sz="quarter" idx="11"/>
          </p:nvPr>
        </p:nvSpPr>
        <p:spPr/>
        <p:txBody>
          <a:bodyPr/>
          <a:lstStyle/>
          <a:p>
            <a:r>
              <a:rPr lang="pl-PL"/>
              <a:t>autor materiałów dr Piotr Sitniewski www.jawnosc.pl psitniewski@gmail.com</a:t>
            </a:r>
          </a:p>
        </p:txBody>
      </p:sp>
      <p:sp>
        <p:nvSpPr>
          <p:cNvPr id="4" name="pole tekstowe 3">
            <a:extLst>
              <a:ext uri="{FF2B5EF4-FFF2-40B4-BE49-F238E27FC236}">
                <a16:creationId xmlns:a16="http://schemas.microsoft.com/office/drawing/2014/main" id="{788F8160-A783-4B19-9D12-A429C84DDB58}"/>
              </a:ext>
            </a:extLst>
          </p:cNvPr>
          <p:cNvSpPr txBox="1"/>
          <p:nvPr/>
        </p:nvSpPr>
        <p:spPr>
          <a:xfrm>
            <a:off x="4583832" y="136526"/>
            <a:ext cx="2808312" cy="461665"/>
          </a:xfrm>
          <a:prstGeom prst="rect">
            <a:avLst/>
          </a:prstGeom>
          <a:noFill/>
        </p:spPr>
        <p:txBody>
          <a:bodyPr wrap="square" rtlCol="0">
            <a:spAutoFit/>
          </a:bodyPr>
          <a:lstStyle/>
          <a:p>
            <a:pPr algn="ctr"/>
            <a:r>
              <a:rPr lang="pl-PL" sz="2400" b="1" dirty="0">
                <a:highlight>
                  <a:srgbClr val="FFFF00"/>
                </a:highlight>
              </a:rPr>
              <a:t>ANONIM TAK </a:t>
            </a:r>
          </a:p>
        </p:txBody>
      </p:sp>
    </p:spTree>
    <p:extLst>
      <p:ext uri="{BB962C8B-B14F-4D97-AF65-F5344CB8AC3E}">
        <p14:creationId xmlns:p14="http://schemas.microsoft.com/office/powerpoint/2010/main" val="3488586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712382" y="790124"/>
            <a:ext cx="11047228" cy="5535563"/>
          </a:xfrm>
        </p:spPr>
        <p:txBody>
          <a:bodyPr>
            <a:noAutofit/>
          </a:bodyPr>
          <a:lstStyle/>
          <a:p>
            <a:pPr marL="0" indent="0" algn="ctr">
              <a:buNone/>
            </a:pPr>
            <a:r>
              <a:rPr lang="pl-PL" sz="4200" dirty="0">
                <a:latin typeface="Georgia" panose="02040502050405020303" pitchFamily="18" charset="0"/>
                <a:cs typeface="Times New Roman" panose="02020603050405020304" pitchFamily="18" charset="0"/>
              </a:rPr>
              <a:t>,,</a:t>
            </a:r>
            <a:r>
              <a:rPr lang="pl-PL" sz="4200" b="0" i="0" dirty="0">
                <a:solidFill>
                  <a:srgbClr val="000000"/>
                </a:solidFill>
                <a:effectLst/>
                <a:latin typeface="Georgia" panose="02040502050405020303" pitchFamily="18" charset="0"/>
              </a:rPr>
              <a:t> na gruncie przepisów </a:t>
            </a:r>
            <a:r>
              <a:rPr lang="pl-PL" sz="4200" b="0" i="0" dirty="0" err="1">
                <a:solidFill>
                  <a:srgbClr val="000000"/>
                </a:solidFill>
                <a:effectLst/>
                <a:latin typeface="Georgia" panose="02040502050405020303" pitchFamily="18" charset="0"/>
              </a:rPr>
              <a:t>u.d.i.p</a:t>
            </a:r>
            <a:r>
              <a:rPr lang="pl-PL" sz="4200" b="0" i="0" dirty="0">
                <a:solidFill>
                  <a:srgbClr val="000000"/>
                </a:solidFill>
                <a:effectLst/>
                <a:latin typeface="Georgia" panose="02040502050405020303" pitchFamily="18" charset="0"/>
              </a:rPr>
              <a:t>. brak jest jakichkolwiek wymagań formalnych wniosku o udzielenie informacji publicznej, poza utrwaleniem go w formie pisemnej. Przy czym za wniosek pisemny uznaje się również zapytanie przesłane pocztą elektroniczną. </a:t>
            </a:r>
            <a:r>
              <a:rPr lang="pl-PL" sz="4200" b="1" i="0" dirty="0">
                <a:solidFill>
                  <a:srgbClr val="000000"/>
                </a:solidFill>
                <a:effectLst/>
                <a:highlight>
                  <a:srgbClr val="FFFF00"/>
                </a:highlight>
                <a:latin typeface="Georgia" panose="02040502050405020303" pitchFamily="18" charset="0"/>
              </a:rPr>
              <a:t>Jedyne czego należy wymagać dotyczy tego, by wniosek nie był anonimowy.</a:t>
            </a:r>
            <a:r>
              <a:rPr lang="pl-PL" sz="4200" b="1" dirty="0">
                <a:highlight>
                  <a:srgbClr val="FFFF00"/>
                </a:highlight>
                <a:latin typeface="Georgia" panose="02040502050405020303" pitchFamily="18" charset="0"/>
                <a:cs typeface="Times New Roman" panose="02020603050405020304" pitchFamily="18" charset="0"/>
              </a:rPr>
              <a:t>”</a:t>
            </a:r>
          </a:p>
          <a:p>
            <a:pPr marL="0" indent="0" algn="ctr">
              <a:buNone/>
            </a:pPr>
            <a:r>
              <a:rPr lang="pl-PL" b="1" dirty="0">
                <a:solidFill>
                  <a:srgbClr val="0000FF"/>
                </a:solidFill>
                <a:latin typeface="Georgia" panose="02040502050405020303" pitchFamily="18" charset="0"/>
              </a:rPr>
              <a:t>Wyrok WSA Wrocław z 20.12.2022 r., IV SAB/</a:t>
            </a:r>
            <a:r>
              <a:rPr lang="pl-PL" b="1" dirty="0" err="1">
                <a:solidFill>
                  <a:srgbClr val="0000FF"/>
                </a:solidFill>
                <a:latin typeface="Georgia" panose="02040502050405020303" pitchFamily="18" charset="0"/>
              </a:rPr>
              <a:t>Wr</a:t>
            </a:r>
            <a:r>
              <a:rPr lang="pl-PL" b="1" dirty="0">
                <a:solidFill>
                  <a:srgbClr val="0000FF"/>
                </a:solidFill>
                <a:latin typeface="Georgia" panose="02040502050405020303" pitchFamily="18" charset="0"/>
              </a:rPr>
              <a:t> 870/11</a:t>
            </a:r>
            <a:endParaRPr lang="pl-PL" b="1" dirty="0">
              <a:highlight>
                <a:srgbClr val="FFFF00"/>
              </a:highlight>
              <a:latin typeface="Georgia" panose="02040502050405020303" pitchFamily="18" charset="0"/>
              <a:cs typeface="Times New Roman" panose="02020603050405020304" pitchFamily="18" charset="0"/>
            </a:endParaRPr>
          </a:p>
        </p:txBody>
      </p:sp>
      <p:sp>
        <p:nvSpPr>
          <p:cNvPr id="5" name="Symbol zastępczy stopki 4"/>
          <p:cNvSpPr>
            <a:spLocks noGrp="1"/>
          </p:cNvSpPr>
          <p:nvPr>
            <p:ph type="ftr" sz="quarter" idx="11"/>
          </p:nvPr>
        </p:nvSpPr>
        <p:spPr/>
        <p:txBody>
          <a:bodyPr/>
          <a:lstStyle/>
          <a:p>
            <a:r>
              <a:rPr lang="pl-PL"/>
              <a:t>autor materiałów dr Piotr Sitniewski www.jawnosc.pl psitniewski@gmail.com</a:t>
            </a:r>
          </a:p>
        </p:txBody>
      </p:sp>
      <p:sp>
        <p:nvSpPr>
          <p:cNvPr id="6" name="pole tekstowe 5">
            <a:extLst>
              <a:ext uri="{FF2B5EF4-FFF2-40B4-BE49-F238E27FC236}">
                <a16:creationId xmlns:a16="http://schemas.microsoft.com/office/drawing/2014/main" id="{B6A0FED4-4153-4BAC-8C3C-6B72C4C469CA}"/>
              </a:ext>
            </a:extLst>
          </p:cNvPr>
          <p:cNvSpPr txBox="1"/>
          <p:nvPr/>
        </p:nvSpPr>
        <p:spPr>
          <a:xfrm>
            <a:off x="4367808" y="114847"/>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3903510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723014" y="607290"/>
            <a:ext cx="11015330" cy="5630022"/>
          </a:xfrm>
        </p:spPr>
        <p:txBody>
          <a:bodyPr>
            <a:noAutofit/>
          </a:bodyPr>
          <a:lstStyle/>
          <a:p>
            <a:pPr marL="0" indent="0" algn="ctr">
              <a:buNone/>
            </a:pPr>
            <a:r>
              <a:rPr lang="pl-PL" sz="3200" dirty="0">
                <a:latin typeface="Georgia" panose="02040502050405020303" pitchFamily="18" charset="0"/>
                <a:cs typeface="Times New Roman" panose="02020603050405020304" pitchFamily="18" charset="0"/>
              </a:rPr>
              <a:t>,,</a:t>
            </a:r>
            <a:r>
              <a:rPr lang="pl-PL" sz="3200" dirty="0">
                <a:solidFill>
                  <a:srgbClr val="000000"/>
                </a:solidFill>
                <a:latin typeface="Georgia" panose="02040502050405020303" pitchFamily="18" charset="0"/>
              </a:rPr>
              <a:t> </a:t>
            </a:r>
            <a:r>
              <a:rPr lang="pl-PL" sz="3200" b="1" dirty="0">
                <a:solidFill>
                  <a:srgbClr val="000000"/>
                </a:solidFill>
                <a:highlight>
                  <a:srgbClr val="FFFF00"/>
                </a:highlight>
                <a:latin typeface="Georgia" panose="02040502050405020303" pitchFamily="18" charset="0"/>
              </a:rPr>
              <a:t>za zasadny należy uznać zarzut </a:t>
            </a:r>
            <a:r>
              <a:rPr lang="pl-PL" sz="3200" dirty="0">
                <a:solidFill>
                  <a:srgbClr val="000000"/>
                </a:solidFill>
                <a:latin typeface="Georgia" panose="02040502050405020303" pitchFamily="18" charset="0"/>
              </a:rPr>
              <a:t>naruszenia art. 2 ust. 1 i 2 </a:t>
            </a:r>
            <a:r>
              <a:rPr lang="pl-PL" sz="3200" dirty="0" err="1">
                <a:solidFill>
                  <a:srgbClr val="000000"/>
                </a:solidFill>
                <a:latin typeface="Georgia" panose="02040502050405020303" pitchFamily="18" charset="0"/>
              </a:rPr>
              <a:t>u.d.i.p</a:t>
            </a:r>
            <a:r>
              <a:rPr lang="pl-PL" sz="3200" dirty="0">
                <a:solidFill>
                  <a:srgbClr val="000000"/>
                </a:solidFill>
                <a:latin typeface="Georgia" panose="02040502050405020303" pitchFamily="18" charset="0"/>
              </a:rPr>
              <a:t>. </a:t>
            </a:r>
            <a:r>
              <a:rPr lang="pl-PL" sz="3200" b="1" dirty="0">
                <a:solidFill>
                  <a:srgbClr val="000000"/>
                </a:solidFill>
                <a:latin typeface="Georgia" panose="02040502050405020303" pitchFamily="18" charset="0"/>
              </a:rPr>
              <a:t>poprzez błędną jego wykładnię </a:t>
            </a:r>
            <a:r>
              <a:rPr lang="pl-PL" sz="3200" b="1" dirty="0">
                <a:solidFill>
                  <a:srgbClr val="000000"/>
                </a:solidFill>
                <a:highlight>
                  <a:srgbClr val="00FFFF"/>
                </a:highlight>
                <a:latin typeface="Georgia" panose="02040502050405020303" pitchFamily="18" charset="0"/>
              </a:rPr>
              <a:t>polegającą na niewłaściwym przyjęciu, że </a:t>
            </a:r>
            <a:r>
              <a:rPr lang="pl-PL" sz="3200" b="1" dirty="0">
                <a:solidFill>
                  <a:srgbClr val="000000"/>
                </a:solidFill>
                <a:highlight>
                  <a:srgbClr val="00FF00"/>
                </a:highlight>
                <a:latin typeface="Georgia" panose="02040502050405020303" pitchFamily="18" charset="0"/>
              </a:rPr>
              <a:t>wskazanie przez wnioskodawcę swojego imienia, nazwiska i adresu nie jest wystarczające </a:t>
            </a:r>
            <a:r>
              <a:rPr lang="pl-PL" sz="3200" dirty="0">
                <a:solidFill>
                  <a:srgbClr val="000000"/>
                </a:solidFill>
                <a:latin typeface="Georgia" panose="02040502050405020303" pitchFamily="18" charset="0"/>
              </a:rPr>
              <a:t>dla załatwienia przez organ wniosku o udostępnienie żądanej informacji i powoduje po stronie organu obowiązek przeprowadzenia postępowania wyjaśniającego w celu ustalenia dokładnej tożsamości wnioskodawcy w sytuacji, gdy wniosek o udostępnienie informacji publicznej może złożyć każdy.</a:t>
            </a:r>
            <a:r>
              <a:rPr lang="pl-PL" sz="3200" dirty="0">
                <a:latin typeface="Georgia" panose="02040502050405020303" pitchFamily="18" charset="0"/>
                <a:cs typeface="Times New Roman" panose="02020603050405020304" pitchFamily="18" charset="0"/>
              </a:rPr>
              <a:t>”</a:t>
            </a:r>
          </a:p>
          <a:p>
            <a:pPr marL="0" indent="0" algn="ctr">
              <a:buNone/>
            </a:pPr>
            <a:r>
              <a:rPr lang="pl-PL" sz="3200" b="1" dirty="0">
                <a:solidFill>
                  <a:srgbClr val="0000FF"/>
                </a:solidFill>
                <a:latin typeface="Georgia" panose="02040502050405020303" pitchFamily="18" charset="0"/>
              </a:rPr>
              <a:t>Wyrok NSA  z 16.02.2021 r. sygn. III OSK 2698/21</a:t>
            </a:r>
            <a:endParaRPr lang="pl-PL" sz="3200" dirty="0">
              <a:latin typeface="Georgia" panose="02040502050405020303" pitchFamily="18" charset="0"/>
              <a:cs typeface="Times New Roman" panose="02020603050405020304" pitchFamily="18" charset="0"/>
            </a:endParaRPr>
          </a:p>
        </p:txBody>
      </p:sp>
      <p:sp>
        <p:nvSpPr>
          <p:cNvPr id="5" name="Symbol zastępczy stopki 4"/>
          <p:cNvSpPr>
            <a:spLocks noGrp="1"/>
          </p:cNvSpPr>
          <p:nvPr>
            <p:ph type="ftr" sz="quarter" idx="11"/>
          </p:nvPr>
        </p:nvSpPr>
        <p:spPr/>
        <p:txBody>
          <a:bodyPr/>
          <a:lstStyle/>
          <a:p>
            <a:r>
              <a:rPr lang="pl-PL"/>
              <a:t>autor materiałów dr Piotr Sitniewski www.jawnosc.pl psitniewski@gmail.com</a:t>
            </a:r>
          </a:p>
        </p:txBody>
      </p:sp>
      <p:sp>
        <p:nvSpPr>
          <p:cNvPr id="6" name="pole tekstowe 5">
            <a:extLst>
              <a:ext uri="{FF2B5EF4-FFF2-40B4-BE49-F238E27FC236}">
                <a16:creationId xmlns:a16="http://schemas.microsoft.com/office/drawing/2014/main" id="{B6A0FED4-4153-4BAC-8C3C-6B72C4C469CA}"/>
              </a:ext>
            </a:extLst>
          </p:cNvPr>
          <p:cNvSpPr txBox="1"/>
          <p:nvPr/>
        </p:nvSpPr>
        <p:spPr>
          <a:xfrm>
            <a:off x="4367808" y="114847"/>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955627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37953" y="607290"/>
            <a:ext cx="11057861" cy="5749060"/>
          </a:xfrm>
        </p:spPr>
        <p:txBody>
          <a:bodyPr>
            <a:noAutofit/>
          </a:bodyPr>
          <a:lstStyle/>
          <a:p>
            <a:pPr marL="0" indent="0" algn="ctr">
              <a:buNone/>
            </a:pPr>
            <a:r>
              <a:rPr lang="pl-PL" sz="2400" dirty="0">
                <a:latin typeface="Georgia" panose="02040502050405020303" pitchFamily="18" charset="0"/>
                <a:cs typeface="Times New Roman" panose="02020603050405020304" pitchFamily="18" charset="0"/>
              </a:rPr>
              <a:t>,,</a:t>
            </a:r>
            <a:r>
              <a:rPr lang="pl-PL" sz="2400" dirty="0">
                <a:solidFill>
                  <a:srgbClr val="000000"/>
                </a:solidFill>
                <a:latin typeface="Georgia" panose="02040502050405020303" pitchFamily="18" charset="0"/>
              </a:rPr>
              <a:t> </a:t>
            </a:r>
            <a:r>
              <a:rPr lang="pl-PL" sz="2400" b="1" dirty="0">
                <a:solidFill>
                  <a:srgbClr val="000000"/>
                </a:solidFill>
                <a:latin typeface="Georgia" panose="02040502050405020303" pitchFamily="18" charset="0"/>
              </a:rPr>
              <a:t>podmioty występujące z żądaniem udostępnienia informacji publicznej muszą zostać określone we wniosku </a:t>
            </a:r>
            <a:r>
              <a:rPr lang="pl-PL" sz="2400" dirty="0">
                <a:solidFill>
                  <a:srgbClr val="000000"/>
                </a:solidFill>
                <a:latin typeface="Georgia" panose="02040502050405020303" pitchFamily="18" charset="0"/>
              </a:rPr>
              <a:t>w sposób, który pozwalałby stwierdzić, że są podmiotami, którym takie prawo przysługuje. Oznacza to, że </a:t>
            </a:r>
            <a:r>
              <a:rPr lang="pl-PL" sz="2400" b="1" dirty="0">
                <a:solidFill>
                  <a:srgbClr val="000000"/>
                </a:solidFill>
                <a:highlight>
                  <a:srgbClr val="FFFF00"/>
                </a:highlight>
                <a:latin typeface="Georgia" panose="02040502050405020303" pitchFamily="18" charset="0"/>
              </a:rPr>
              <a:t>wniosek musi spełniać minimalne wymagania formalne tzn. zawierać wskazanie przez wnioskodawcę danych pozwalających na jego identyfikację, jak imię i nazwisko oraz adres, także elektroniczny, na który należy udzielić odpowiedzi</a:t>
            </a:r>
            <a:r>
              <a:rPr lang="pl-PL" sz="2400" dirty="0">
                <a:solidFill>
                  <a:srgbClr val="000000"/>
                </a:solidFill>
                <a:latin typeface="Georgia" panose="02040502050405020303" pitchFamily="18" charset="0"/>
              </a:rPr>
              <a:t>. W sytuacji zatem, gdy we wniosku został określony podmiot z imienia i nazwiska oraz został wskazany adres, na który należy kierować korespondencję, przepisy </a:t>
            </a:r>
            <a:r>
              <a:rPr lang="pl-PL" sz="2400" dirty="0" err="1">
                <a:solidFill>
                  <a:srgbClr val="000000"/>
                </a:solidFill>
                <a:latin typeface="Georgia" panose="02040502050405020303" pitchFamily="18" charset="0"/>
              </a:rPr>
              <a:t>u.d.i.p</a:t>
            </a:r>
            <a:r>
              <a:rPr lang="pl-PL" sz="2400" dirty="0">
                <a:solidFill>
                  <a:srgbClr val="000000"/>
                </a:solidFill>
                <a:latin typeface="Georgia" panose="02040502050405020303" pitchFamily="18" charset="0"/>
              </a:rPr>
              <a:t>. nie dają podstawy do przeprowadzenia szeroko zakrojonego postępowania wyjaśniającego, w tym badania dostępnych akt sprawy oraz dokonywania analizy posiadanych baz osobowych, w celu ustalenia kolejnych, bardziej szczegółowych danych wnioskodawcy. Skoro bowiem wniosek o udostępnienie informacji publicznej spełnia podstawowe elementy (imię, nazwisko, adres oraz żądanie udostępnienia informacji publicznej), to wniosek taki nadaje się do rozpoznania. </a:t>
            </a:r>
            <a:r>
              <a:rPr lang="pl-PL" sz="2400" dirty="0">
                <a:latin typeface="Georgia" panose="02040502050405020303" pitchFamily="18" charset="0"/>
                <a:cs typeface="Times New Roman" panose="02020603050405020304" pitchFamily="18" charset="0"/>
              </a:rPr>
              <a:t>”</a:t>
            </a:r>
          </a:p>
          <a:p>
            <a:pPr marL="0" indent="0" algn="ctr">
              <a:buNone/>
            </a:pPr>
            <a:r>
              <a:rPr lang="pl-PL" sz="2400" b="1" dirty="0">
                <a:solidFill>
                  <a:srgbClr val="0000FF"/>
                </a:solidFill>
                <a:latin typeface="Georgia" panose="02040502050405020303" pitchFamily="18" charset="0"/>
              </a:rPr>
              <a:t>Wyrok NSA  z 16.02.2021 r. sygn. III OSK 2698/21</a:t>
            </a:r>
            <a:endParaRPr lang="pl-PL" sz="2400" dirty="0">
              <a:latin typeface="Georgia" panose="02040502050405020303" pitchFamily="18" charset="0"/>
              <a:cs typeface="Times New Roman" panose="02020603050405020304" pitchFamily="18" charset="0"/>
            </a:endParaRPr>
          </a:p>
        </p:txBody>
      </p:sp>
      <p:sp>
        <p:nvSpPr>
          <p:cNvPr id="5" name="Symbol zastępczy stopki 4"/>
          <p:cNvSpPr>
            <a:spLocks noGrp="1"/>
          </p:cNvSpPr>
          <p:nvPr>
            <p:ph type="ftr" sz="quarter" idx="11"/>
          </p:nvPr>
        </p:nvSpPr>
        <p:spPr/>
        <p:txBody>
          <a:bodyPr/>
          <a:lstStyle/>
          <a:p>
            <a:r>
              <a:rPr lang="pl-PL"/>
              <a:t>autor materiałów dr Piotr Sitniewski www.jawnosc.pl psitniewski@gmail.com</a:t>
            </a:r>
          </a:p>
        </p:txBody>
      </p:sp>
      <p:sp>
        <p:nvSpPr>
          <p:cNvPr id="6" name="pole tekstowe 5">
            <a:extLst>
              <a:ext uri="{FF2B5EF4-FFF2-40B4-BE49-F238E27FC236}">
                <a16:creationId xmlns:a16="http://schemas.microsoft.com/office/drawing/2014/main" id="{B6A0FED4-4153-4BAC-8C3C-6B72C4C469CA}"/>
              </a:ext>
            </a:extLst>
          </p:cNvPr>
          <p:cNvSpPr txBox="1"/>
          <p:nvPr/>
        </p:nvSpPr>
        <p:spPr>
          <a:xfrm>
            <a:off x="4367808" y="114847"/>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2734474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66060" y="786809"/>
            <a:ext cx="11259879" cy="5569541"/>
          </a:xfrm>
        </p:spPr>
        <p:txBody>
          <a:bodyPr>
            <a:noAutofit/>
          </a:bodyPr>
          <a:lstStyle/>
          <a:p>
            <a:pPr marL="0" indent="0" algn="ctr">
              <a:buNone/>
            </a:pPr>
            <a:r>
              <a:rPr lang="pl-PL" sz="3600" dirty="0">
                <a:latin typeface="Georgia" panose="02040502050405020303" pitchFamily="18" charset="0"/>
                <a:cs typeface="Times New Roman" panose="02020603050405020304" pitchFamily="18" charset="0"/>
              </a:rPr>
              <a:t>,,</a:t>
            </a:r>
            <a:r>
              <a:rPr lang="pl-PL" sz="3600" dirty="0">
                <a:solidFill>
                  <a:srgbClr val="000000"/>
                </a:solidFill>
                <a:latin typeface="Georgia" panose="02040502050405020303" pitchFamily="18" charset="0"/>
                <a:cs typeface="Times New Roman" panose="02020603050405020304" pitchFamily="18" charset="0"/>
              </a:rPr>
              <a:t> Podkreślenia wymaga jednocześnie, że </a:t>
            </a:r>
            <a:r>
              <a:rPr lang="pl-PL" sz="3600" b="1" dirty="0">
                <a:solidFill>
                  <a:srgbClr val="000000"/>
                </a:solidFill>
                <a:highlight>
                  <a:srgbClr val="00FF00"/>
                </a:highlight>
                <a:latin typeface="Georgia" panose="02040502050405020303" pitchFamily="18" charset="0"/>
                <a:cs typeface="Times New Roman" panose="02020603050405020304" pitchFamily="18" charset="0"/>
              </a:rPr>
              <a:t>brak wskazania w </a:t>
            </a:r>
            <a:r>
              <a:rPr lang="pl-PL" sz="3600" b="1" dirty="0" err="1">
                <a:solidFill>
                  <a:srgbClr val="000000"/>
                </a:solidFill>
                <a:highlight>
                  <a:srgbClr val="00FF00"/>
                </a:highlight>
                <a:latin typeface="Georgia" panose="02040502050405020303" pitchFamily="18" charset="0"/>
                <a:cs typeface="Times New Roman" panose="02020603050405020304" pitchFamily="18" charset="0"/>
              </a:rPr>
              <a:t>u.d.i.p</a:t>
            </a:r>
            <a:r>
              <a:rPr lang="pl-PL" sz="3600" b="1" dirty="0">
                <a:solidFill>
                  <a:srgbClr val="000000"/>
                </a:solidFill>
                <a:highlight>
                  <a:srgbClr val="00FF00"/>
                </a:highlight>
                <a:latin typeface="Georgia" panose="02040502050405020303" pitchFamily="18" charset="0"/>
                <a:cs typeface="Times New Roman" panose="02020603050405020304" pitchFamily="18" charset="0"/>
              </a:rPr>
              <a:t>. jakichkolwiek wymagań formalnych wniosku o udostępnienie informacji publicznej, nie oznacza że uprawnionym do wniesienia skargi na bezczynność organu, jest inny podmiot niż ten, który z nim wystąpił</a:t>
            </a:r>
            <a:r>
              <a:rPr lang="pl-PL" sz="3600" dirty="0">
                <a:solidFill>
                  <a:srgbClr val="000000"/>
                </a:solidFill>
                <a:latin typeface="Georgia" panose="02040502050405020303" pitchFamily="18" charset="0"/>
                <a:cs typeface="Times New Roman" panose="02020603050405020304" pitchFamily="18" charset="0"/>
              </a:rPr>
              <a:t>. To właśnie występujący z wnioskiem ma prawo kwestionować zgodność z prawem działania organu na gruncie </a:t>
            </a:r>
            <a:r>
              <a:rPr lang="pl-PL" sz="3600" dirty="0" err="1">
                <a:solidFill>
                  <a:srgbClr val="000000"/>
                </a:solidFill>
                <a:latin typeface="Georgia" panose="02040502050405020303" pitchFamily="18" charset="0"/>
                <a:cs typeface="Times New Roman" panose="02020603050405020304" pitchFamily="18" charset="0"/>
              </a:rPr>
              <a:t>u.d.i.p</a:t>
            </a:r>
            <a:r>
              <a:rPr lang="pl-PL" sz="3600" dirty="0">
                <a:solidFill>
                  <a:srgbClr val="000000"/>
                </a:solidFill>
                <a:latin typeface="Georgia" panose="02040502050405020303" pitchFamily="18" charset="0"/>
                <a:cs typeface="Times New Roman" panose="02020603050405020304" pitchFamily="18" charset="0"/>
              </a:rPr>
              <a:t>.</a:t>
            </a:r>
            <a:r>
              <a:rPr lang="pl-PL" sz="3600" dirty="0">
                <a:latin typeface="Georgia" panose="02040502050405020303" pitchFamily="18" charset="0"/>
                <a:cs typeface="Times New Roman" panose="02020603050405020304" pitchFamily="18" charset="0"/>
              </a:rPr>
              <a:t>”</a:t>
            </a:r>
          </a:p>
          <a:p>
            <a:pPr marL="0" indent="0" algn="ctr">
              <a:buNone/>
            </a:pPr>
            <a:r>
              <a:rPr lang="pl-PL" b="1" dirty="0">
                <a:solidFill>
                  <a:srgbClr val="0000FF"/>
                </a:solidFill>
                <a:latin typeface="Georgia" panose="02040502050405020303" pitchFamily="18" charset="0"/>
              </a:rPr>
              <a:t>Wyrok WSA w W-wie  z 7.11.2019 r. sygn. II SAB/</a:t>
            </a:r>
            <a:r>
              <a:rPr lang="pl-PL" b="1" dirty="0" err="1">
                <a:solidFill>
                  <a:srgbClr val="0000FF"/>
                </a:solidFill>
                <a:latin typeface="Georgia" panose="02040502050405020303" pitchFamily="18" charset="0"/>
              </a:rPr>
              <a:t>Wa</a:t>
            </a:r>
            <a:r>
              <a:rPr lang="pl-PL" b="1" dirty="0">
                <a:solidFill>
                  <a:srgbClr val="0000FF"/>
                </a:solidFill>
                <a:latin typeface="Georgia" panose="02040502050405020303" pitchFamily="18" charset="0"/>
              </a:rPr>
              <a:t> 132/19</a:t>
            </a:r>
            <a:endParaRPr lang="pl-PL" dirty="0">
              <a:latin typeface="Georgia" panose="02040502050405020303" pitchFamily="18" charset="0"/>
              <a:cs typeface="Times New Roman" panose="02020603050405020304" pitchFamily="18" charset="0"/>
            </a:endParaRPr>
          </a:p>
        </p:txBody>
      </p:sp>
      <p:sp>
        <p:nvSpPr>
          <p:cNvPr id="5" name="Symbol zastępczy stopki 4"/>
          <p:cNvSpPr>
            <a:spLocks noGrp="1"/>
          </p:cNvSpPr>
          <p:nvPr>
            <p:ph type="ftr" sz="quarter" idx="11"/>
          </p:nvPr>
        </p:nvSpPr>
        <p:spPr/>
        <p:txBody>
          <a:bodyPr/>
          <a:lstStyle/>
          <a:p>
            <a:r>
              <a:rPr lang="pl-PL"/>
              <a:t>autor materiałów dr Piotr Sitniewski www.jawnosc.pl psitniewski@gmail.com</a:t>
            </a:r>
          </a:p>
        </p:txBody>
      </p:sp>
      <p:sp>
        <p:nvSpPr>
          <p:cNvPr id="6" name="pole tekstowe 5">
            <a:extLst>
              <a:ext uri="{FF2B5EF4-FFF2-40B4-BE49-F238E27FC236}">
                <a16:creationId xmlns:a16="http://schemas.microsoft.com/office/drawing/2014/main" id="{B6A0FED4-4153-4BAC-8C3C-6B72C4C469CA}"/>
              </a:ext>
            </a:extLst>
          </p:cNvPr>
          <p:cNvSpPr txBox="1"/>
          <p:nvPr/>
        </p:nvSpPr>
        <p:spPr>
          <a:xfrm>
            <a:off x="4367808" y="114847"/>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3303680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95423" y="712381"/>
            <a:ext cx="11111024" cy="5858540"/>
          </a:xfrm>
        </p:spPr>
        <p:txBody>
          <a:bodyPr>
            <a:noAutofit/>
          </a:bodyPr>
          <a:lstStyle/>
          <a:p>
            <a:pPr marL="0" indent="0" algn="ctr">
              <a:buNone/>
            </a:pPr>
            <a:r>
              <a:rPr lang="pl-PL" dirty="0">
                <a:latin typeface="Georgia" panose="02040502050405020303" pitchFamily="18" charset="0"/>
              </a:rPr>
              <a:t>,,Wbrew temu, co zdaje się uważać skarżący to, że prawo do informacji publicznej przysługuje "każdemu" (art. 2 ustawy) </a:t>
            </a:r>
            <a:r>
              <a:rPr lang="pl-PL" b="1" dirty="0">
                <a:highlight>
                  <a:srgbClr val="FFFF00"/>
                </a:highlight>
                <a:latin typeface="Georgia" panose="02040502050405020303" pitchFamily="18" charset="0"/>
              </a:rPr>
              <a:t>nie oznacza, że osoba wnioskodawcy może być "anonimowa". </a:t>
            </a:r>
            <a:r>
              <a:rPr lang="pl-PL" dirty="0">
                <a:latin typeface="Georgia" panose="02040502050405020303" pitchFamily="18" charset="0"/>
              </a:rPr>
              <a:t>Założyć należy, że </a:t>
            </a:r>
            <a:r>
              <a:rPr lang="pl-PL" b="1" dirty="0">
                <a:solidFill>
                  <a:srgbClr val="0000FF"/>
                </a:solidFill>
                <a:latin typeface="Georgia" panose="02040502050405020303" pitchFamily="18" charset="0"/>
              </a:rPr>
              <a:t>wskazanie przez osobę wnioskującą danych pozwalających na jej identyfikację, czy też przedłożenie dokumentów pozwalających na ustalenie jej podmiotowości, statusu prawnego, zasad reprezentacji (jeśli chodzi o inny podmiot niż osoba fizyczna), jest minimalnym wymaganiem</a:t>
            </a:r>
            <a:r>
              <a:rPr lang="pl-PL" dirty="0">
                <a:latin typeface="Georgia" panose="02040502050405020303" pitchFamily="18" charset="0"/>
              </a:rPr>
              <a:t>. Podmiot zobowiązany ma pełne prawo domagać się takich danych, które pozwolą na należyte określenie podmiotu, wobec którego mają być podjęte czynności związane z realizacją wniosku”</a:t>
            </a:r>
          </a:p>
          <a:p>
            <a:pPr marL="0" indent="0" algn="ctr">
              <a:buNone/>
            </a:pPr>
            <a:r>
              <a:rPr lang="pl-PL" i="1" dirty="0">
                <a:latin typeface="Georgia" panose="02040502050405020303" pitchFamily="18" charset="0"/>
              </a:rPr>
              <a:t>Zob. wyrok WSA Lublin 10.4.2018 II SAB/Lu 38/18 </a:t>
            </a:r>
          </a:p>
          <a:p>
            <a:pPr marL="0" indent="0" algn="ctr">
              <a:buNone/>
            </a:pPr>
            <a:r>
              <a:rPr lang="pl-PL" b="1" dirty="0">
                <a:solidFill>
                  <a:srgbClr val="0000FF"/>
                </a:solidFill>
                <a:latin typeface="Georgia" panose="02040502050405020303" pitchFamily="18" charset="0"/>
              </a:rPr>
              <a:t>Wyrok NSA z dnia 27.06.2008 r. sygn. I OSK 1367/07 </a:t>
            </a:r>
            <a:endParaRPr lang="pl-PL" i="1" dirty="0">
              <a:latin typeface="Georgia" panose="02040502050405020303" pitchFamily="18" charset="0"/>
            </a:endParaRPr>
          </a:p>
        </p:txBody>
      </p:sp>
      <p:sp>
        <p:nvSpPr>
          <p:cNvPr id="5" name="Symbol zastępczy stopki 4"/>
          <p:cNvSpPr>
            <a:spLocks noGrp="1"/>
          </p:cNvSpPr>
          <p:nvPr>
            <p:ph type="ftr" sz="quarter" idx="11"/>
          </p:nvPr>
        </p:nvSpPr>
        <p:spPr/>
        <p:txBody>
          <a:bodyPr/>
          <a:lstStyle/>
          <a:p>
            <a:r>
              <a:rPr lang="pl-PL"/>
              <a:t>autor materiałów dr Piotr Sitniewski www.jawnosc.pl psitniewski@gmail.com</a:t>
            </a:r>
          </a:p>
        </p:txBody>
      </p:sp>
      <p:sp>
        <p:nvSpPr>
          <p:cNvPr id="6" name="pole tekstowe 5">
            <a:extLst>
              <a:ext uri="{FF2B5EF4-FFF2-40B4-BE49-F238E27FC236}">
                <a16:creationId xmlns:a16="http://schemas.microsoft.com/office/drawing/2014/main" id="{B6A0FED4-4153-4BAC-8C3C-6B72C4C469CA}"/>
              </a:ext>
            </a:extLst>
          </p:cNvPr>
          <p:cNvSpPr txBox="1"/>
          <p:nvPr/>
        </p:nvSpPr>
        <p:spPr>
          <a:xfrm>
            <a:off x="4367808" y="114847"/>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4050142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25301" y="806070"/>
            <a:ext cx="11451265" cy="5217595"/>
          </a:xfrm>
        </p:spPr>
        <p:txBody>
          <a:bodyPr>
            <a:noAutofit/>
          </a:bodyPr>
          <a:lstStyle/>
          <a:p>
            <a:pPr marL="0" indent="0" algn="ctr">
              <a:buNone/>
            </a:pPr>
            <a:r>
              <a:rPr lang="pl-PL" sz="2500" dirty="0">
                <a:latin typeface="Georgia" panose="02040502050405020303" pitchFamily="18" charset="0"/>
              </a:rPr>
              <a:t>,,</a:t>
            </a:r>
            <a:r>
              <a:rPr lang="pl-PL" sz="2500" dirty="0">
                <a:solidFill>
                  <a:srgbClr val="000000"/>
                </a:solidFill>
                <a:latin typeface="Georgia" panose="02040502050405020303" pitchFamily="18" charset="0"/>
              </a:rPr>
              <a:t> skarżący może zaskarżyć bezczynność organu jedynie dotyczącą nierozpatrzenia jego wniosku, a nie wniosku złożonego do organu przez kogokolwiek. Musi zatem wykazać, że to on żądał od organu dokonania określonej czynności (udostępnienia informacji publicznej). Z treści art. 50 § 1 </a:t>
            </a:r>
            <a:r>
              <a:rPr lang="pl-PL" sz="2500" dirty="0" err="1">
                <a:solidFill>
                  <a:srgbClr val="000000"/>
                </a:solidFill>
                <a:latin typeface="Georgia" panose="02040502050405020303" pitchFamily="18" charset="0"/>
              </a:rPr>
              <a:t>p.p.s.a</a:t>
            </a:r>
            <a:r>
              <a:rPr lang="pl-PL" sz="2500" dirty="0">
                <a:solidFill>
                  <a:srgbClr val="000000"/>
                </a:solidFill>
                <a:latin typeface="Georgia" panose="02040502050405020303" pitchFamily="18" charset="0"/>
              </a:rPr>
              <a:t>. wynika bowiem, że uprawnionym do wniesienia skargi jest co do zasady jedynie ten podmiot, który ma w tym interes prawny, czyli – w przypadku skargi na bezczynność organu w przedmiocie udzielenia informacji publicznej - ten podmiot, którego wniosku organ nie rozpatruje w ustawowym terminie. (…) Podmiot - niebędący nadawcą wniosku - nie ma bowiem legitymacji do zaskarżenia bezczynności organu w rozpatrzeniu wniosku, którego nie był nadawcą, tj. którego nie złożył. We wniosku z dnia 14 września 2015 r., na który powołuje się skarżący, nadawca nie został określony. Nie został także wskazany na wezwanie organu</a:t>
            </a:r>
            <a:r>
              <a:rPr lang="pl-PL" sz="2500" dirty="0">
                <a:latin typeface="Georgia" panose="02040502050405020303" pitchFamily="18" charset="0"/>
              </a:rPr>
              <a:t>”</a:t>
            </a:r>
          </a:p>
          <a:p>
            <a:pPr marL="0" indent="0" algn="ctr">
              <a:buNone/>
            </a:pPr>
            <a:r>
              <a:rPr lang="pl-PL" sz="2500" b="1" dirty="0">
                <a:solidFill>
                  <a:srgbClr val="0000FF"/>
                </a:solidFill>
                <a:latin typeface="Georgia" panose="02040502050405020303" pitchFamily="18" charset="0"/>
              </a:rPr>
              <a:t>Wyrok WSA w Gdańsku z 29.6.2016 r., II SAB/Gd 60/16 </a:t>
            </a:r>
            <a:endParaRPr lang="pl-PL" sz="2500" dirty="0">
              <a:latin typeface="Georgia" panose="02040502050405020303" pitchFamily="18" charset="0"/>
            </a:endParaRPr>
          </a:p>
        </p:txBody>
      </p:sp>
      <p:sp>
        <p:nvSpPr>
          <p:cNvPr id="5" name="Symbol zastępczy stopki 4"/>
          <p:cNvSpPr>
            <a:spLocks noGrp="1"/>
          </p:cNvSpPr>
          <p:nvPr>
            <p:ph type="ftr" sz="quarter" idx="11"/>
          </p:nvPr>
        </p:nvSpPr>
        <p:spPr/>
        <p:txBody>
          <a:bodyPr/>
          <a:lstStyle/>
          <a:p>
            <a:r>
              <a:rPr lang="pl-PL" dirty="0"/>
              <a:t>autor materiałów dr Piotr </a:t>
            </a:r>
            <a:r>
              <a:rPr lang="pl-PL" dirty="0" err="1"/>
              <a:t>Sitniewski</a:t>
            </a:r>
            <a:r>
              <a:rPr lang="pl-PL" dirty="0"/>
              <a:t> www.jawnosc.pl psitniewski@gmail.com</a:t>
            </a:r>
          </a:p>
        </p:txBody>
      </p:sp>
      <p:sp>
        <p:nvSpPr>
          <p:cNvPr id="6" name="pole tekstowe 5">
            <a:extLst>
              <a:ext uri="{FF2B5EF4-FFF2-40B4-BE49-F238E27FC236}">
                <a16:creationId xmlns:a16="http://schemas.microsoft.com/office/drawing/2014/main" id="{B6A0FED4-4153-4BAC-8C3C-6B72C4C469CA}"/>
              </a:ext>
            </a:extLst>
          </p:cNvPr>
          <p:cNvSpPr txBox="1"/>
          <p:nvPr/>
        </p:nvSpPr>
        <p:spPr>
          <a:xfrm>
            <a:off x="3791608" y="147285"/>
            <a:ext cx="4392488" cy="492443"/>
          </a:xfrm>
          <a:prstGeom prst="rect">
            <a:avLst/>
          </a:prstGeom>
          <a:noFill/>
        </p:spPr>
        <p:txBody>
          <a:bodyPr wrap="square" rtlCol="0">
            <a:spAutoFit/>
          </a:bodyPr>
          <a:lstStyle/>
          <a:p>
            <a:pPr algn="ctr"/>
            <a:r>
              <a:rPr lang="pl-PL" sz="2600" b="1" dirty="0">
                <a:highlight>
                  <a:srgbClr val="00FFFF"/>
                </a:highlight>
              </a:rPr>
              <a:t>ANONIM NIE może skarżyć </a:t>
            </a:r>
          </a:p>
        </p:txBody>
      </p:sp>
    </p:spTree>
    <p:extLst>
      <p:ext uri="{BB962C8B-B14F-4D97-AF65-F5344CB8AC3E}">
        <p14:creationId xmlns:p14="http://schemas.microsoft.com/office/powerpoint/2010/main" val="967287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701749"/>
            <a:ext cx="11398102" cy="5321916"/>
          </a:xfrm>
        </p:spPr>
        <p:txBody>
          <a:bodyPr>
            <a:noAutofit/>
          </a:bodyPr>
          <a:lstStyle/>
          <a:p>
            <a:pPr marL="0" indent="0" algn="ctr">
              <a:buNone/>
            </a:pPr>
            <a:r>
              <a:rPr lang="pl-PL" dirty="0">
                <a:latin typeface="Georgia" panose="02040502050405020303" pitchFamily="18" charset="0"/>
              </a:rPr>
              <a:t>,,Wbrew temu, co zdaje się uważać skarżący to, że prawo do informacji publicznej przysługuje "każdemu" (art. 2 ustawy) </a:t>
            </a:r>
            <a:r>
              <a:rPr lang="pl-PL" b="1" dirty="0">
                <a:highlight>
                  <a:srgbClr val="FFFF00"/>
                </a:highlight>
                <a:latin typeface="Georgia" panose="02040502050405020303" pitchFamily="18" charset="0"/>
              </a:rPr>
              <a:t>nie oznacza, że osoba wnioskodawcy może być "anonimowa". </a:t>
            </a:r>
            <a:r>
              <a:rPr lang="pl-PL" dirty="0">
                <a:latin typeface="Georgia" panose="02040502050405020303" pitchFamily="18" charset="0"/>
              </a:rPr>
              <a:t>Założyć należy, że </a:t>
            </a:r>
            <a:r>
              <a:rPr lang="pl-PL" b="1" dirty="0">
                <a:solidFill>
                  <a:srgbClr val="0000FF"/>
                </a:solidFill>
                <a:latin typeface="Georgia" panose="02040502050405020303" pitchFamily="18" charset="0"/>
              </a:rPr>
              <a:t>wskazanie przez osobę wnioskującą danych pozwalających na jej identyfikację, czy też przedłożenie dokumentów pozwalających na ustalenie jej podmiotowości, statusu prawnego, zasad reprezentacji (jeśli chodzi o inny podmiot niż osoba fizyczna), jest minimalnym wymaganiem</a:t>
            </a:r>
            <a:r>
              <a:rPr lang="pl-PL" dirty="0">
                <a:latin typeface="Georgia" panose="02040502050405020303" pitchFamily="18" charset="0"/>
              </a:rPr>
              <a:t>. Podmiot zobowiązany ma pełne prawo domagać się takich danych, które pozwolą na należyte określenie podmiotu, wobec którego mają być podjęte czynności związane z realizacją wniosku”</a:t>
            </a:r>
          </a:p>
          <a:p>
            <a:pPr marL="0" indent="0" algn="ctr">
              <a:buNone/>
            </a:pPr>
            <a:r>
              <a:rPr lang="pl-PL" i="1" dirty="0">
                <a:latin typeface="Georgia" panose="02040502050405020303" pitchFamily="18" charset="0"/>
              </a:rPr>
              <a:t>Zob. wyrok WSA Lublin 10.4.2018 II SAB/Lu 38/18 </a:t>
            </a:r>
          </a:p>
          <a:p>
            <a:pPr marL="0" indent="0" algn="ctr">
              <a:buNone/>
            </a:pPr>
            <a:r>
              <a:rPr lang="pl-PL" b="1" dirty="0">
                <a:solidFill>
                  <a:srgbClr val="0000FF"/>
                </a:solidFill>
                <a:latin typeface="Georgia" panose="02040502050405020303" pitchFamily="18" charset="0"/>
              </a:rPr>
              <a:t>Wyrok NSA z dnia 27.06.2008 r. sygn. I OSK 1367/07 </a:t>
            </a:r>
            <a:endParaRPr lang="pl-PL" i="1" dirty="0">
              <a:latin typeface="Georgia" panose="02040502050405020303" pitchFamily="18" charset="0"/>
            </a:endParaRPr>
          </a:p>
        </p:txBody>
      </p:sp>
      <p:sp>
        <p:nvSpPr>
          <p:cNvPr id="5" name="Symbol zastępczy stopki 4"/>
          <p:cNvSpPr>
            <a:spLocks noGrp="1"/>
          </p:cNvSpPr>
          <p:nvPr>
            <p:ph type="ftr" sz="quarter" idx="11"/>
          </p:nvPr>
        </p:nvSpPr>
        <p:spPr/>
        <p:txBody>
          <a:bodyPr/>
          <a:lstStyle/>
          <a:p>
            <a:r>
              <a:rPr lang="pl-PL"/>
              <a:t>autor materiałów dr Piotr Sitniewski www.jawnosc.pl psitniewski@gmail.com</a:t>
            </a:r>
          </a:p>
        </p:txBody>
      </p:sp>
      <p:sp>
        <p:nvSpPr>
          <p:cNvPr id="6" name="pole tekstowe 5">
            <a:extLst>
              <a:ext uri="{FF2B5EF4-FFF2-40B4-BE49-F238E27FC236}">
                <a16:creationId xmlns:a16="http://schemas.microsoft.com/office/drawing/2014/main" id="{B6A0FED4-4153-4BAC-8C3C-6B72C4C469CA}"/>
              </a:ext>
            </a:extLst>
          </p:cNvPr>
          <p:cNvSpPr txBox="1"/>
          <p:nvPr/>
        </p:nvSpPr>
        <p:spPr>
          <a:xfrm>
            <a:off x="4367808" y="114847"/>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1288722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Symbol zastępczy zawartości 2"/>
          <p:cNvSpPr>
            <a:spLocks noGrp="1"/>
          </p:cNvSpPr>
          <p:nvPr>
            <p:ph idx="1"/>
          </p:nvPr>
        </p:nvSpPr>
        <p:spPr>
          <a:xfrm>
            <a:off x="659219" y="520994"/>
            <a:ext cx="10972800" cy="5835355"/>
          </a:xfrm>
        </p:spPr>
        <p:txBody>
          <a:bodyPr>
            <a:noAutofit/>
          </a:bodyPr>
          <a:lstStyle/>
          <a:p>
            <a:pPr>
              <a:buNone/>
              <a:defRPr/>
            </a:pPr>
            <a:endParaRPr lang="pl-PL" sz="2400" dirty="0">
              <a:latin typeface="Georgia" panose="02040502050405020303" pitchFamily="18" charset="0"/>
            </a:endParaRPr>
          </a:p>
          <a:p>
            <a:pPr algn="ctr">
              <a:buNone/>
              <a:defRPr/>
            </a:pPr>
            <a:r>
              <a:rPr lang="pl-PL" sz="2400" dirty="0">
                <a:latin typeface="Georgia" panose="02040502050405020303" pitchFamily="18" charset="0"/>
              </a:rPr>
              <a:t>	,,</a:t>
            </a:r>
            <a:r>
              <a:rPr lang="pl-PL" sz="2400" b="1" dirty="0">
                <a:highlight>
                  <a:srgbClr val="FFFF00"/>
                </a:highlight>
                <a:latin typeface="Georgia" panose="02040502050405020303" pitchFamily="18" charset="0"/>
              </a:rPr>
              <a:t>To, że prawo do informacji publicznej przysługuje każdemu nie oznacza, że wnioskodawca może być anonimowy. Pod pojęciem każdego należy rozumieć osobę fizyczną, osobę prawną lub jednostkę nieposiadającą osobowości prawnej. Wskazanie przez wnioskodawcę danych pozwalających na jego identyfikację jest minimalnym wymaganiem. </a:t>
            </a:r>
            <a:r>
              <a:rPr lang="pl-PL" sz="2400" dirty="0">
                <a:latin typeface="Georgia" panose="02040502050405020303" pitchFamily="18" charset="0"/>
              </a:rPr>
              <a:t>Organ zobowiązany do udzielenia informacji publicznej ma zatem pełne prawo domagać się danych, które pozwolą na należyte określenie podmiotu, wobec którego mają być podjęte czynności związane z realizacją wniosku. Uprawnienia organu w podanym zakresie nie niweczy fakt, że udzielenie informacji publicznej nie jest uzależnione od wykazania przez wnioskodawcę interesu prawnego lub faktycznego. Pojęcie interesu jest kategorią prawa materialnego, podczas gdy oznaczenie wnioskodawcy pozostaje w sferze prawa procesowego”. </a:t>
            </a:r>
          </a:p>
          <a:p>
            <a:pPr lvl="0" algn="ctr">
              <a:buNone/>
              <a:defRPr/>
            </a:pPr>
            <a:r>
              <a:rPr lang="pl-PL" sz="2400" b="1" dirty="0">
                <a:solidFill>
                  <a:srgbClr val="0000FF"/>
                </a:solidFill>
                <a:latin typeface="Georgia" panose="02040502050405020303" pitchFamily="18" charset="0"/>
              </a:rPr>
              <a:t>	wyrok WSA w Olsztynie z 12.4.2012 r., II SAB/Ol 33/12</a:t>
            </a:r>
          </a:p>
          <a:p>
            <a:pPr>
              <a:buNone/>
              <a:defRPr/>
            </a:pPr>
            <a:endParaRPr lang="pl-PL" sz="2400" dirty="0">
              <a:latin typeface="Georgia" panose="02040502050405020303" pitchFamily="18" charset="0"/>
            </a:endParaRPr>
          </a:p>
          <a:p>
            <a:pPr>
              <a:defRPr/>
            </a:pPr>
            <a:endParaRPr lang="pl-PL" sz="2400" dirty="0">
              <a:latin typeface="Georgia" panose="02040502050405020303" pitchFamily="18" charset="0"/>
            </a:endParaRPr>
          </a:p>
        </p:txBody>
      </p:sp>
      <p:sp>
        <p:nvSpPr>
          <p:cNvPr id="3" name="Symbol zastępczy stopki 2"/>
          <p:cNvSpPr>
            <a:spLocks noGrp="1"/>
          </p:cNvSpPr>
          <p:nvPr>
            <p:ph type="ftr" sz="quarter" idx="11"/>
          </p:nvPr>
        </p:nvSpPr>
        <p:spPr/>
        <p:txBody>
          <a:bodyPr/>
          <a:lstStyle/>
          <a:p>
            <a:r>
              <a:rPr lang="pl-PL"/>
              <a:t>autor materiałów dr Piotr Sitniewski www.jawnosc.pl psitniewski@gmail.com</a:t>
            </a:r>
          </a:p>
        </p:txBody>
      </p:sp>
      <p:sp>
        <p:nvSpPr>
          <p:cNvPr id="5" name="pole tekstowe 4">
            <a:extLst>
              <a:ext uri="{FF2B5EF4-FFF2-40B4-BE49-F238E27FC236}">
                <a16:creationId xmlns:a16="http://schemas.microsoft.com/office/drawing/2014/main" id="{C0B2A139-56DC-48F4-BDCE-297101D8D463}"/>
              </a:ext>
            </a:extLst>
          </p:cNvPr>
          <p:cNvSpPr txBox="1"/>
          <p:nvPr/>
        </p:nvSpPr>
        <p:spPr>
          <a:xfrm>
            <a:off x="4583832" y="136526"/>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3229978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Symbol zastępczy zawartości 2"/>
          <p:cNvSpPr>
            <a:spLocks noGrp="1"/>
          </p:cNvSpPr>
          <p:nvPr>
            <p:ph idx="1"/>
          </p:nvPr>
        </p:nvSpPr>
        <p:spPr>
          <a:xfrm>
            <a:off x="446567" y="628968"/>
            <a:ext cx="11472531" cy="5878157"/>
          </a:xfrm>
        </p:spPr>
        <p:txBody>
          <a:bodyPr>
            <a:noAutofit/>
          </a:bodyPr>
          <a:lstStyle/>
          <a:p>
            <a:pPr algn="ctr">
              <a:buNone/>
              <a:defRPr/>
            </a:pPr>
            <a:r>
              <a:rPr lang="pl-PL" dirty="0">
                <a:latin typeface="Georgia" panose="02040502050405020303" pitchFamily="18" charset="0"/>
              </a:rPr>
              <a:t>	</a:t>
            </a:r>
          </a:p>
          <a:p>
            <a:pPr algn="ctr">
              <a:buNone/>
              <a:defRPr/>
            </a:pPr>
            <a:r>
              <a:rPr lang="pl-PL" dirty="0">
                <a:latin typeface="Georgia" panose="02040502050405020303" pitchFamily="18" charset="0"/>
              </a:rPr>
              <a:t>,,To, że prawo do informacji publicznej przysługuje "każdemu" nie oznacza, że wnioskodawca może być </a:t>
            </a:r>
            <a:r>
              <a:rPr lang="pl-PL" b="1" dirty="0">
                <a:latin typeface="Georgia" panose="02040502050405020303" pitchFamily="18" charset="0"/>
              </a:rPr>
              <a:t>anonimowy</a:t>
            </a:r>
            <a:r>
              <a:rPr lang="pl-PL" dirty="0">
                <a:latin typeface="Georgia" panose="02040502050405020303" pitchFamily="18" charset="0"/>
              </a:rPr>
              <a:t>. Pod pojęciem "każdego" należy bowiem rozumieć osobę fizyczną, osobę prawną lub jednostkę nieposiadającą osobowości prawnej. </a:t>
            </a:r>
            <a:r>
              <a:rPr lang="pl-PL" b="1" dirty="0">
                <a:solidFill>
                  <a:srgbClr val="FF0000"/>
                </a:solidFill>
                <a:latin typeface="Georgia" panose="02040502050405020303" pitchFamily="18" charset="0"/>
              </a:rPr>
              <a:t>Za uprawnieniem organu do żądania podania przez wnioskodawcę danych umożliwiających jego identyfikację przemawiają także rodzaje rozstrzygnięć, które mogą być wydane w następstwie złożenia wniosku </a:t>
            </a:r>
            <a:r>
              <a:rPr lang="pl-PL" dirty="0">
                <a:latin typeface="Georgia" panose="02040502050405020303" pitchFamily="18" charset="0"/>
              </a:rPr>
              <a:t>o udzielenie informacji publicznej, zwłaszcza to, że stosownie do treści art. 107 § 1 K.p.a., każda decyzja powinna zawierać oznaczenie strony”</a:t>
            </a:r>
          </a:p>
          <a:p>
            <a:pPr marL="0" indent="0" algn="ctr">
              <a:buNone/>
              <a:defRPr/>
            </a:pPr>
            <a:r>
              <a:rPr lang="pl-PL" b="1" dirty="0">
                <a:solidFill>
                  <a:srgbClr val="0000FF"/>
                </a:solidFill>
                <a:latin typeface="Georgia" panose="02040502050405020303" pitchFamily="18" charset="0"/>
              </a:rPr>
              <a:t>Wyrok WSA w Gliwicach z 21.01.2015 r., IV SA/</a:t>
            </a:r>
            <a:r>
              <a:rPr lang="pl-PL" b="1" dirty="0" err="1">
                <a:solidFill>
                  <a:srgbClr val="0000FF"/>
                </a:solidFill>
                <a:latin typeface="Georgia" panose="02040502050405020303" pitchFamily="18" charset="0"/>
              </a:rPr>
              <a:t>Gl</a:t>
            </a:r>
            <a:r>
              <a:rPr lang="pl-PL" b="1" dirty="0">
                <a:solidFill>
                  <a:srgbClr val="0000FF"/>
                </a:solidFill>
                <a:latin typeface="Georgia" panose="02040502050405020303" pitchFamily="18" charset="0"/>
              </a:rPr>
              <a:t> 1075/14</a:t>
            </a:r>
          </a:p>
          <a:p>
            <a:pPr marL="0" indent="0" algn="ctr">
              <a:buNone/>
              <a:defRPr/>
            </a:pPr>
            <a:r>
              <a:rPr lang="pl-PL" i="1" dirty="0">
                <a:latin typeface="Georgia" panose="02040502050405020303" pitchFamily="18" charset="0"/>
              </a:rPr>
              <a:t>II SAB/Gd 60/16, II SAB/Gd 41/15, II SAB/Gd 88/15, </a:t>
            </a:r>
          </a:p>
          <a:p>
            <a:pPr marL="0" indent="0" algn="ctr">
              <a:buNone/>
              <a:defRPr/>
            </a:pPr>
            <a:r>
              <a:rPr lang="pl-PL" i="1" dirty="0">
                <a:latin typeface="Georgia" panose="02040502050405020303" pitchFamily="18" charset="0"/>
              </a:rPr>
              <a:t>II SAB/Gd 64/15, </a:t>
            </a:r>
          </a:p>
        </p:txBody>
      </p:sp>
      <p:sp>
        <p:nvSpPr>
          <p:cNvPr id="3" name="Symbol zastępczy stopki 2"/>
          <p:cNvSpPr>
            <a:spLocks noGrp="1"/>
          </p:cNvSpPr>
          <p:nvPr>
            <p:ph type="ftr" sz="quarter" idx="11"/>
          </p:nvPr>
        </p:nvSpPr>
        <p:spPr/>
        <p:txBody>
          <a:bodyPr/>
          <a:lstStyle/>
          <a:p>
            <a:r>
              <a:rPr lang="pl-PL"/>
              <a:t>autor materiałów dr Piotr Sitniewski www.jawnosc.pl psitniewski@gmail.com</a:t>
            </a:r>
          </a:p>
        </p:txBody>
      </p:sp>
      <p:sp>
        <p:nvSpPr>
          <p:cNvPr id="5" name="pole tekstowe 4">
            <a:extLst>
              <a:ext uri="{FF2B5EF4-FFF2-40B4-BE49-F238E27FC236}">
                <a16:creationId xmlns:a16="http://schemas.microsoft.com/office/drawing/2014/main" id="{C2E50E20-D343-4B7B-9B83-9B9C0CC59F19}"/>
              </a:ext>
            </a:extLst>
          </p:cNvPr>
          <p:cNvSpPr txBox="1"/>
          <p:nvPr/>
        </p:nvSpPr>
        <p:spPr>
          <a:xfrm>
            <a:off x="4583832" y="136526"/>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2394226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48586" y="628969"/>
            <a:ext cx="11047228" cy="5635055"/>
          </a:xfrm>
        </p:spPr>
        <p:txBody>
          <a:bodyPr>
            <a:noAutofit/>
          </a:bodyPr>
          <a:lstStyle/>
          <a:p>
            <a:pPr marL="0" indent="0" algn="ctr">
              <a:buNone/>
            </a:pPr>
            <a:r>
              <a:rPr lang="pl-PL" sz="2400" dirty="0">
                <a:latin typeface="Georgia" panose="02040502050405020303" pitchFamily="18" charset="0"/>
              </a:rPr>
              <a:t>,, W niniejszej sprawie, jak wyjaśnia skarżący, w dniu 15 stycznia 2016 r. przy użyciu poczty elektronicznej z adresu ([...]) </a:t>
            </a:r>
            <a:r>
              <a:rPr lang="pl-PL" sz="2400" b="1" dirty="0">
                <a:highlight>
                  <a:srgbClr val="FFFF00"/>
                </a:highlight>
                <a:latin typeface="Georgia" panose="02040502050405020303" pitchFamily="18" charset="0"/>
              </a:rPr>
              <a:t>złożył anonimowo wniosek o udostępnienie informacji publicznej skierowany do organu i przesłany na adres poczty elektronicznej</a:t>
            </a:r>
            <a:r>
              <a:rPr lang="pl-PL" sz="2400" dirty="0">
                <a:latin typeface="Georgia" panose="02040502050405020303" pitchFamily="18" charset="0"/>
              </a:rPr>
              <a:t> ([...]). Zdaniem sądu dostrzec należy, iż </a:t>
            </a:r>
            <a:r>
              <a:rPr lang="pl-PL" sz="2400" b="1" dirty="0">
                <a:highlight>
                  <a:srgbClr val="00FFFF"/>
                </a:highlight>
                <a:latin typeface="Georgia" panose="02040502050405020303" pitchFamily="18" charset="0"/>
              </a:rPr>
              <a:t>wniosek ten nie zawierał żadnych danych umożliwiających identyfikację wnioskodawcy, nie zawierał wskazania imienia i nazwiska wnioskodawcy. Danych tych nie identyfikował również adres poczty elektronicznej, z której został przesłany </a:t>
            </a:r>
            <a:r>
              <a:rPr lang="pl-PL" sz="2400" dirty="0">
                <a:latin typeface="Georgia" panose="02040502050405020303" pitchFamily="18" charset="0"/>
              </a:rPr>
              <a:t>([...]). Niewątpliwie tak sformułowane żądanie nie pozwalało na ustalenie kto w istocie występuje z żądaniem, czy osoba fizyczna, czy osoba prawna, czy może organ administracji publicznej, czy też może wiadomość została wysłana z adresu mailowego stworzonego "sztucznie" przez program komputerowy, co przy aktualnej technologii nie jest wykluczone. </a:t>
            </a:r>
            <a:r>
              <a:rPr lang="pl-PL" sz="2400" b="1" dirty="0">
                <a:highlight>
                  <a:srgbClr val="00FF00"/>
                </a:highlight>
                <a:latin typeface="Georgia" panose="02040502050405020303" pitchFamily="18" charset="0"/>
              </a:rPr>
              <a:t>W ocenie sądu tak sformułowane żądanie nie pozwalało na zakwalifikowanie go do kategorii wniosków o udostępnienie informacji publicznej, w rozumieniu art. 10 ustawy. </a:t>
            </a:r>
            <a:r>
              <a:rPr lang="pl-PL" sz="2400" dirty="0">
                <a:latin typeface="Georgia" panose="02040502050405020303" pitchFamily="18" charset="0"/>
              </a:rPr>
              <a:t>”</a:t>
            </a:r>
          </a:p>
          <a:p>
            <a:pPr marL="0" indent="0" algn="ctr">
              <a:buNone/>
            </a:pPr>
            <a:r>
              <a:rPr lang="pl-PL" sz="2400" dirty="0">
                <a:latin typeface="Georgia" panose="02040502050405020303" pitchFamily="18" charset="0"/>
              </a:rPr>
              <a:t> </a:t>
            </a:r>
            <a:r>
              <a:rPr lang="pl-PL" sz="2400" b="1" dirty="0">
                <a:solidFill>
                  <a:srgbClr val="0000FF"/>
                </a:solidFill>
                <a:latin typeface="Georgia" panose="02040502050405020303" pitchFamily="18" charset="0"/>
              </a:rPr>
              <a:t>Wyrok WSA w Łodzi z 24 czerwca  2016 r., sygn. akt II SAB/</a:t>
            </a:r>
            <a:r>
              <a:rPr lang="pl-PL" sz="2400" b="1" dirty="0" err="1">
                <a:solidFill>
                  <a:srgbClr val="0000FF"/>
                </a:solidFill>
                <a:latin typeface="Georgia" panose="02040502050405020303" pitchFamily="18" charset="0"/>
              </a:rPr>
              <a:t>Łd</a:t>
            </a:r>
            <a:r>
              <a:rPr lang="pl-PL" sz="2400" b="1" dirty="0">
                <a:solidFill>
                  <a:srgbClr val="0000FF"/>
                </a:solidFill>
                <a:latin typeface="Georgia" panose="02040502050405020303" pitchFamily="18" charset="0"/>
              </a:rPr>
              <a:t> 86/16 </a:t>
            </a:r>
          </a:p>
          <a:p>
            <a:pPr marL="0" indent="0" algn="ctr">
              <a:buNone/>
            </a:pPr>
            <a:endParaRPr lang="pl-PL" sz="2400" dirty="0">
              <a:latin typeface="Georgia" panose="02040502050405020303" pitchFamily="18" charset="0"/>
            </a:endParaRPr>
          </a:p>
          <a:p>
            <a:endParaRPr lang="pl-PL" sz="2400" dirty="0">
              <a:latin typeface="Georgia" panose="02040502050405020303" pitchFamily="18" charset="0"/>
            </a:endParaRPr>
          </a:p>
        </p:txBody>
      </p:sp>
      <p:sp>
        <p:nvSpPr>
          <p:cNvPr id="2" name="Symbol zastępczy stopki 1"/>
          <p:cNvSpPr>
            <a:spLocks noGrp="1"/>
          </p:cNvSpPr>
          <p:nvPr>
            <p:ph type="ftr" sz="quarter" idx="11"/>
          </p:nvPr>
        </p:nvSpPr>
        <p:spPr/>
        <p:txBody>
          <a:bodyPr/>
          <a:lstStyle/>
          <a:p>
            <a:r>
              <a:rPr lang="pl-PL"/>
              <a:t>autor materiałów dr Piotr Sitniewski www.jawnosc.pl psitniewski@gmail.com</a:t>
            </a:r>
          </a:p>
        </p:txBody>
      </p:sp>
      <p:sp>
        <p:nvSpPr>
          <p:cNvPr id="5" name="pole tekstowe 4">
            <a:extLst>
              <a:ext uri="{FF2B5EF4-FFF2-40B4-BE49-F238E27FC236}">
                <a16:creationId xmlns:a16="http://schemas.microsoft.com/office/drawing/2014/main" id="{E46B9468-D9B8-4D1E-84EE-3C1813C34DBF}"/>
              </a:ext>
            </a:extLst>
          </p:cNvPr>
          <p:cNvSpPr txBox="1"/>
          <p:nvPr/>
        </p:nvSpPr>
        <p:spPr>
          <a:xfrm>
            <a:off x="4583832" y="136526"/>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4146439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95424" y="782077"/>
            <a:ext cx="11164186" cy="5574273"/>
          </a:xfrm>
        </p:spPr>
        <p:txBody>
          <a:bodyPr>
            <a:noAutofit/>
          </a:bodyPr>
          <a:lstStyle/>
          <a:p>
            <a:pPr marL="0" indent="0" algn="ctr">
              <a:buNone/>
            </a:pPr>
            <a:r>
              <a:rPr lang="pl-PL" sz="2600" dirty="0">
                <a:latin typeface="Georgia" panose="02040502050405020303" pitchFamily="18" charset="0"/>
                <a:cs typeface="Times New Roman" panose="02020603050405020304" pitchFamily="18" charset="0"/>
              </a:rPr>
              <a:t>,,</a:t>
            </a:r>
            <a:r>
              <a:rPr lang="pl-PL" sz="2600" dirty="0">
                <a:latin typeface="Georgia" panose="02040502050405020303" pitchFamily="18" charset="0"/>
              </a:rPr>
              <a:t> Co prawda w dacie sporządzania pisma z 1 października 2018 r. </a:t>
            </a:r>
            <a:r>
              <a:rPr lang="pl-PL" sz="2600" b="1" dirty="0">
                <a:highlight>
                  <a:srgbClr val="FFFF00"/>
                </a:highlight>
                <a:latin typeface="Georgia" panose="02040502050405020303" pitchFamily="18" charset="0"/>
              </a:rPr>
              <a:t>organ nie dysponował imieniem i nazwiskiem wnioskodawcy, ale ta okoliczność nie stanowiła przeszkody do wezwania skarżącego, do ujawnienia tychże danych</a:t>
            </a:r>
            <a:r>
              <a:rPr lang="pl-PL" sz="2600" dirty="0">
                <a:latin typeface="Georgia" panose="02040502050405020303" pitchFamily="18" charset="0"/>
              </a:rPr>
              <a:t>. Podzielić bowiem należy tę linię orzecznictwa, która formułuje minimalne wymogi, jakie winien spełniać wniosek składany w trybie ustawy o dostępie do informacji publicznej. O ile </a:t>
            </a:r>
            <a:r>
              <a:rPr lang="pl-PL" sz="2600" b="1" dirty="0">
                <a:highlight>
                  <a:srgbClr val="00FF00"/>
                </a:highlight>
                <a:latin typeface="Georgia" panose="02040502050405020303" pitchFamily="18" charset="0"/>
              </a:rPr>
              <a:t>oczywiste jest, że przepisy omawianej ustawy wprowadzają minimum formalizmu w zakresie procedury wnioskowej, o tyle złożony wniosek musi zawierać co najmniej te elementy, które umożliwią udzielenie żądanej informacji względnie – wydanie i doręczenie decyzji administracyjnej </a:t>
            </a:r>
            <a:r>
              <a:rPr lang="pl-PL" sz="2600" dirty="0">
                <a:latin typeface="Georgia" panose="02040502050405020303" pitchFamily="18" charset="0"/>
              </a:rPr>
              <a:t>w przypadku odmowy udostępnienia żądanej informacji. </a:t>
            </a:r>
            <a:r>
              <a:rPr lang="pl-PL" sz="2600" b="1" dirty="0">
                <a:highlight>
                  <a:srgbClr val="FFFF00"/>
                </a:highlight>
                <a:latin typeface="Georgia" panose="02040502050405020303" pitchFamily="18" charset="0"/>
              </a:rPr>
              <a:t>Oczywiste jest zatem, że wniosek o udostępnienie informacji publicznej nie może być anonimowy</a:t>
            </a:r>
            <a:r>
              <a:rPr lang="pl-PL" sz="2600" dirty="0">
                <a:latin typeface="Georgia" panose="02040502050405020303" pitchFamily="18" charset="0"/>
              </a:rPr>
              <a:t>. </a:t>
            </a:r>
            <a:r>
              <a:rPr lang="pl-PL" sz="2600" b="1" dirty="0">
                <a:solidFill>
                  <a:srgbClr val="0000FF"/>
                </a:solidFill>
                <a:latin typeface="Georgia" panose="02040502050405020303" pitchFamily="18" charset="0"/>
                <a:cs typeface="Times New Roman" panose="02020603050405020304" pitchFamily="18" charset="0"/>
              </a:rPr>
              <a:t>”</a:t>
            </a:r>
          </a:p>
          <a:p>
            <a:pPr algn="ctr">
              <a:buNone/>
            </a:pPr>
            <a:r>
              <a:rPr lang="pl-PL" sz="2600" b="1" dirty="0">
                <a:solidFill>
                  <a:srgbClr val="0000FF"/>
                </a:solidFill>
                <a:latin typeface="Georgia" panose="02040502050405020303" pitchFamily="18" charset="0"/>
              </a:rPr>
              <a:t>wyrok WSA w Łodzi z dnia 10.1 2019 r. II SAB/</a:t>
            </a:r>
            <a:r>
              <a:rPr lang="pl-PL" sz="2600" b="1" dirty="0" err="1">
                <a:solidFill>
                  <a:srgbClr val="0000FF"/>
                </a:solidFill>
                <a:latin typeface="Georgia" panose="02040502050405020303" pitchFamily="18" charset="0"/>
              </a:rPr>
              <a:t>Łd</a:t>
            </a:r>
            <a:r>
              <a:rPr lang="pl-PL" sz="2600" b="1" dirty="0">
                <a:solidFill>
                  <a:srgbClr val="0000FF"/>
                </a:solidFill>
                <a:latin typeface="Georgia" panose="02040502050405020303" pitchFamily="18" charset="0"/>
              </a:rPr>
              <a:t>  166/18</a:t>
            </a:r>
            <a:endParaRPr lang="pl-PL" sz="2600" dirty="0">
              <a:latin typeface="Georgia" panose="02040502050405020303" pitchFamily="18" charset="0"/>
            </a:endParaRPr>
          </a:p>
        </p:txBody>
      </p:sp>
      <p:sp>
        <p:nvSpPr>
          <p:cNvPr id="5" name="Symbol zastępczy stopki 4"/>
          <p:cNvSpPr>
            <a:spLocks noGrp="1"/>
          </p:cNvSpPr>
          <p:nvPr>
            <p:ph type="ftr" sz="quarter" idx="11"/>
          </p:nvPr>
        </p:nvSpPr>
        <p:spPr/>
        <p:txBody>
          <a:bodyPr/>
          <a:lstStyle/>
          <a:p>
            <a:r>
              <a:rPr lang="pl-PL"/>
              <a:t>autor materiałów dr Piotr Sitniewski</a:t>
            </a:r>
          </a:p>
        </p:txBody>
      </p:sp>
      <p:sp>
        <p:nvSpPr>
          <p:cNvPr id="4" name="pole tekstowe 3">
            <a:extLst>
              <a:ext uri="{FF2B5EF4-FFF2-40B4-BE49-F238E27FC236}">
                <a16:creationId xmlns:a16="http://schemas.microsoft.com/office/drawing/2014/main" id="{BB5835E2-D9D9-44E6-8BDF-875F5A245932}"/>
              </a:ext>
            </a:extLst>
          </p:cNvPr>
          <p:cNvSpPr txBox="1"/>
          <p:nvPr/>
        </p:nvSpPr>
        <p:spPr>
          <a:xfrm>
            <a:off x="4583832" y="136526"/>
            <a:ext cx="2808312" cy="492443"/>
          </a:xfrm>
          <a:prstGeom prst="rect">
            <a:avLst/>
          </a:prstGeom>
          <a:noFill/>
        </p:spPr>
        <p:txBody>
          <a:bodyPr wrap="square" rtlCol="0">
            <a:spAutoFit/>
          </a:bodyPr>
          <a:lstStyle/>
          <a:p>
            <a:pPr algn="ctr"/>
            <a:r>
              <a:rPr lang="pl-PL" sz="2600" b="1" dirty="0">
                <a:highlight>
                  <a:srgbClr val="00FFFF"/>
                </a:highlight>
              </a:rPr>
              <a:t>ANONIM NIE</a:t>
            </a:r>
          </a:p>
        </p:txBody>
      </p:sp>
    </p:spTree>
    <p:extLst>
      <p:ext uri="{BB962C8B-B14F-4D97-AF65-F5344CB8AC3E}">
        <p14:creationId xmlns:p14="http://schemas.microsoft.com/office/powerpoint/2010/main" val="2328530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04037" y="1073889"/>
            <a:ext cx="11323675" cy="4974112"/>
          </a:xfrm>
        </p:spPr>
        <p:txBody>
          <a:bodyPr>
            <a:noAutofit/>
          </a:bodyPr>
          <a:lstStyle/>
          <a:p>
            <a:pPr marL="0" indent="0" algn="ctr">
              <a:buNone/>
            </a:pPr>
            <a:r>
              <a:rPr lang="pl-PL" sz="3000" dirty="0">
                <a:latin typeface="Georgia" panose="02040502050405020303" pitchFamily="18" charset="0"/>
              </a:rPr>
              <a:t>,,</a:t>
            </a:r>
            <a:r>
              <a:rPr lang="pl-PL" sz="3000" dirty="0">
                <a:solidFill>
                  <a:srgbClr val="000000"/>
                </a:solidFill>
                <a:latin typeface="Georgia" panose="02040502050405020303" pitchFamily="18" charset="0"/>
              </a:rPr>
              <a:t> Burmistrz nie podjął działań przewidzianych ustawą o dostępie do informacji publicznej. Sporządził natomiast notatkę, w której w sposób oczywiście wadliwy powołał się na przepisy Kodeksu postępowania administracyjnego. Tym samym z naruszeniem prawa odniósł się do wniosku, który – co wymaga podkreślenia - na gruncie przepisów ustawy o dostępie do informacji publicznej zawierał niezbędne dane. Zatem Sąd stwierdza, że </a:t>
            </a:r>
            <a:r>
              <a:rPr lang="pl-PL" sz="3000" b="1" dirty="0">
                <a:solidFill>
                  <a:srgbClr val="000000"/>
                </a:solidFill>
                <a:highlight>
                  <a:srgbClr val="FFFF00"/>
                </a:highlight>
                <a:latin typeface="Georgia" panose="02040502050405020303" pitchFamily="18" charset="0"/>
              </a:rPr>
              <a:t>procedowanie w przedmiocie złożonego wniosku i sporządzenie notatki służbowej stanowi błąd oczywisty, mający cechy rażącego naruszenia prawa</a:t>
            </a:r>
            <a:r>
              <a:rPr lang="pl-PL" sz="3000" dirty="0">
                <a:solidFill>
                  <a:srgbClr val="000000"/>
                </a:solidFill>
                <a:latin typeface="Georgia" panose="02040502050405020303" pitchFamily="18" charset="0"/>
              </a:rPr>
              <a:t>.</a:t>
            </a:r>
            <a:r>
              <a:rPr lang="pl-PL" sz="3000" b="1" dirty="0">
                <a:highlight>
                  <a:srgbClr val="00FF00"/>
                </a:highlight>
                <a:latin typeface="Georgia" panose="02040502050405020303" pitchFamily="18" charset="0"/>
              </a:rPr>
              <a:t> </a:t>
            </a:r>
            <a:r>
              <a:rPr lang="pl-PL" sz="3000" dirty="0">
                <a:latin typeface="Georgia" panose="02040502050405020303" pitchFamily="18" charset="0"/>
              </a:rPr>
              <a:t>”</a:t>
            </a:r>
          </a:p>
          <a:p>
            <a:pPr marL="0" indent="0" algn="ctr">
              <a:buNone/>
            </a:pPr>
            <a:r>
              <a:rPr lang="pl-PL" dirty="0">
                <a:latin typeface="Georgia" panose="02040502050405020303" pitchFamily="18" charset="0"/>
              </a:rPr>
              <a:t> </a:t>
            </a:r>
            <a:r>
              <a:rPr lang="pl-PL" b="1" dirty="0">
                <a:solidFill>
                  <a:srgbClr val="0000FF"/>
                </a:solidFill>
                <a:latin typeface="Georgia" panose="02040502050405020303" pitchFamily="18" charset="0"/>
              </a:rPr>
              <a:t>Wyrok WSA w Rzeszowie z 17.10.2023 akt II SAB/</a:t>
            </a:r>
            <a:r>
              <a:rPr lang="pl-PL" b="1" dirty="0" err="1">
                <a:solidFill>
                  <a:srgbClr val="0000FF"/>
                </a:solidFill>
                <a:latin typeface="Georgia" panose="02040502050405020303" pitchFamily="18" charset="0"/>
              </a:rPr>
              <a:t>Rz</a:t>
            </a:r>
            <a:r>
              <a:rPr lang="pl-PL" b="1" dirty="0">
                <a:solidFill>
                  <a:srgbClr val="0000FF"/>
                </a:solidFill>
                <a:latin typeface="Georgia" panose="02040502050405020303" pitchFamily="18" charset="0"/>
              </a:rPr>
              <a:t> 89/23 </a:t>
            </a:r>
          </a:p>
          <a:p>
            <a:pPr marL="0" indent="0" algn="ctr">
              <a:buNone/>
            </a:pPr>
            <a:endParaRPr lang="pl-PL" sz="3000" dirty="0">
              <a:latin typeface="Georgia" panose="02040502050405020303" pitchFamily="18" charset="0"/>
            </a:endParaRPr>
          </a:p>
          <a:p>
            <a:endParaRPr lang="pl-PL" sz="3000" dirty="0">
              <a:latin typeface="Georgia" panose="02040502050405020303" pitchFamily="18" charset="0"/>
            </a:endParaRPr>
          </a:p>
        </p:txBody>
      </p:sp>
      <p:sp>
        <p:nvSpPr>
          <p:cNvPr id="2" name="Symbol zastępczy stopki 1"/>
          <p:cNvSpPr>
            <a:spLocks noGrp="1"/>
          </p:cNvSpPr>
          <p:nvPr>
            <p:ph type="ftr" sz="quarter" idx="11"/>
          </p:nvPr>
        </p:nvSpPr>
        <p:spPr/>
        <p:txBody>
          <a:bodyPr/>
          <a:lstStyle/>
          <a:p>
            <a:r>
              <a:rPr lang="pl-PL"/>
              <a:t>autor materiałów dr Piotr Sitniewski www.jawnosc.pl psitniewski@gmail.com</a:t>
            </a:r>
          </a:p>
        </p:txBody>
      </p:sp>
      <p:sp>
        <p:nvSpPr>
          <p:cNvPr id="5" name="pole tekstowe 4">
            <a:extLst>
              <a:ext uri="{FF2B5EF4-FFF2-40B4-BE49-F238E27FC236}">
                <a16:creationId xmlns:a16="http://schemas.microsoft.com/office/drawing/2014/main" id="{E46B9468-D9B8-4D1E-84EE-3C1813C34DBF}"/>
              </a:ext>
            </a:extLst>
          </p:cNvPr>
          <p:cNvSpPr txBox="1"/>
          <p:nvPr/>
        </p:nvSpPr>
        <p:spPr>
          <a:xfrm>
            <a:off x="1524000" y="275978"/>
            <a:ext cx="9144000" cy="338554"/>
          </a:xfrm>
          <a:prstGeom prst="rect">
            <a:avLst/>
          </a:prstGeom>
          <a:solidFill>
            <a:srgbClr val="FFFF00"/>
          </a:solidFill>
        </p:spPr>
        <p:txBody>
          <a:bodyPr wrap="square" rtlCol="0">
            <a:spAutoFit/>
          </a:bodyPr>
          <a:lstStyle/>
          <a:p>
            <a:pPr algn="ctr"/>
            <a:r>
              <a:rPr lang="pl-PL" sz="1600" b="1" dirty="0">
                <a:highlight>
                  <a:srgbClr val="FFFF00"/>
                </a:highlight>
              </a:rPr>
              <a:t>POZSTAWIENIE BEZ ROZPOZNANIA ANONIMOWEGO  WNIOSKU TO RAŻĄCE NARUSZENIE PRAWA</a:t>
            </a:r>
          </a:p>
        </p:txBody>
      </p:sp>
    </p:spTree>
    <p:extLst>
      <p:ext uri="{BB962C8B-B14F-4D97-AF65-F5344CB8AC3E}">
        <p14:creationId xmlns:p14="http://schemas.microsoft.com/office/powerpoint/2010/main" val="3787009275"/>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2752</Words>
  <Application>Microsoft Office PowerPoint</Application>
  <PresentationFormat>Panoramiczny</PresentationFormat>
  <Paragraphs>90</Paragraphs>
  <Slides>20</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20</vt:i4>
      </vt:variant>
    </vt:vector>
  </HeadingPairs>
  <TitlesOfParts>
    <vt:vector size="25" baseType="lpstr">
      <vt:lpstr>Aptos</vt:lpstr>
      <vt:lpstr>Aptos Display</vt:lpstr>
      <vt:lpstr>Arial</vt:lpstr>
      <vt:lpstr>Georgia</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piotr sitniewski</dc:creator>
  <cp:lastModifiedBy>piotr sitniewski</cp:lastModifiedBy>
  <cp:revision>3</cp:revision>
  <dcterms:created xsi:type="dcterms:W3CDTF">2025-04-26T10:43:57Z</dcterms:created>
  <dcterms:modified xsi:type="dcterms:W3CDTF">2025-04-26T10:51:03Z</dcterms:modified>
</cp:coreProperties>
</file>