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9"/>
  </p:notesMasterIdLst>
  <p:sldIdLst>
    <p:sldId id="476" r:id="rId2"/>
    <p:sldId id="3105" r:id="rId3"/>
    <p:sldId id="479" r:id="rId4"/>
    <p:sldId id="3091" r:id="rId5"/>
    <p:sldId id="2267" r:id="rId6"/>
    <p:sldId id="2969" r:id="rId7"/>
    <p:sldId id="2598" r:id="rId8"/>
  </p:sldIdLst>
  <p:sldSz cx="12192000" cy="6858000"/>
  <p:notesSz cx="6858000" cy="9144000"/>
  <p:defaultTextStyle>
    <a:defPPr>
      <a:defRPr lang="pl-PL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52" d="100"/>
          <a:sy n="52" d="100"/>
        </p:scale>
        <p:origin x="1204" y="26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nagłówka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l-PL"/>
          </a:p>
        </p:txBody>
      </p:sp>
      <p:sp>
        <p:nvSpPr>
          <p:cNvPr id="3" name="Symbol zastępczy daty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7ECD466-4CF8-4281-94F0-BF359354B80C}" type="datetimeFigureOut">
              <a:rPr lang="pl-PL" smtClean="0"/>
              <a:t>09.05.2025</a:t>
            </a:fld>
            <a:endParaRPr lang="pl-PL"/>
          </a:p>
        </p:txBody>
      </p:sp>
      <p:sp>
        <p:nvSpPr>
          <p:cNvPr id="4" name="Symbol zastępczy obrazu slajdu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pl-PL"/>
          </a:p>
        </p:txBody>
      </p:sp>
      <p:sp>
        <p:nvSpPr>
          <p:cNvPr id="5" name="Symbol zastępczy notatek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6" name="Symbol zastępczy stopki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l-PL"/>
          </a:p>
        </p:txBody>
      </p:sp>
      <p:sp>
        <p:nvSpPr>
          <p:cNvPr id="7" name="Symbol zastępczy numeru slajdu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763B79B-B748-49A8-99CD-1D610E9F47BD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415310740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5B01739-04E4-2CE0-D28E-770140584C3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>
            <a:extLst>
              <a:ext uri="{FF2B5EF4-FFF2-40B4-BE49-F238E27FC236}">
                <a16:creationId xmlns:a16="http://schemas.microsoft.com/office/drawing/2014/main" id="{8CFDD4F9-E08E-6FFF-0627-32EF4111C055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</p:spPr>
      </p:sp>
      <p:sp>
        <p:nvSpPr>
          <p:cNvPr id="3" name="Symbol zastępczy notatek 2">
            <a:extLst>
              <a:ext uri="{FF2B5EF4-FFF2-40B4-BE49-F238E27FC236}">
                <a16:creationId xmlns:a16="http://schemas.microsoft.com/office/drawing/2014/main" id="{0CCFAC6D-CEC2-59E2-E58D-832A294C2BC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4" name="Symbol zastępczy nagłówka 3">
            <a:extLst>
              <a:ext uri="{FF2B5EF4-FFF2-40B4-BE49-F238E27FC236}">
                <a16:creationId xmlns:a16="http://schemas.microsoft.com/office/drawing/2014/main" id="{FF00F933-5708-77E9-199D-CB659E305308}"/>
              </a:ext>
            </a:extLst>
          </p:cNvPr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pPr>
              <a:defRPr/>
            </a:pPr>
            <a:r>
              <a:rPr lang="pl-PL"/>
              <a:t>Dostęp do informacji publicznej  - najnowsze orzecznictwo sądów administracyjnych oraz praktyka stosowania przepisów</a:t>
            </a:r>
          </a:p>
        </p:txBody>
      </p:sp>
      <p:sp>
        <p:nvSpPr>
          <p:cNvPr id="5" name="Symbol zastępczy numeru slajdu 4">
            <a:extLst>
              <a:ext uri="{FF2B5EF4-FFF2-40B4-BE49-F238E27FC236}">
                <a16:creationId xmlns:a16="http://schemas.microsoft.com/office/drawing/2014/main" id="{6CA6D8BE-74BA-A400-D694-8CC20751A38B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443DF7C4-DE11-427E-9797-17A1622F729A}" type="slidenum">
              <a:rPr lang="pl-PL" smtClean="0"/>
              <a:pPr>
                <a:defRPr/>
              </a:pPr>
              <a:t>4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7015333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ajd tytuł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1E4C93F1-D2D6-09C9-0F4E-1545F25C9AB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pl-PL"/>
              <a:t>Kliknij, aby edytować styl</a:t>
            </a:r>
          </a:p>
        </p:txBody>
      </p:sp>
      <p:sp>
        <p:nvSpPr>
          <p:cNvPr id="3" name="Podtytuł 2">
            <a:extLst>
              <a:ext uri="{FF2B5EF4-FFF2-40B4-BE49-F238E27FC236}">
                <a16:creationId xmlns:a16="http://schemas.microsoft.com/office/drawing/2014/main" id="{975655CB-3DD3-8F72-FB06-D8DD0E554F0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l-PL"/>
              <a:t>Kliknij, aby edytować styl wzorca podtytułu</a:t>
            </a:r>
          </a:p>
        </p:txBody>
      </p:sp>
      <p:sp>
        <p:nvSpPr>
          <p:cNvPr id="4" name="Symbol zastępczy daty 3">
            <a:extLst>
              <a:ext uri="{FF2B5EF4-FFF2-40B4-BE49-F238E27FC236}">
                <a16:creationId xmlns:a16="http://schemas.microsoft.com/office/drawing/2014/main" id="{D1BDEF28-819D-65B7-6B07-04527E9FA75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233583-8C12-4A55-8076-782B93F7416A}" type="datetimeFigureOut">
              <a:rPr lang="pl-PL" smtClean="0"/>
              <a:t>09.05.2025</a:t>
            </a:fld>
            <a:endParaRPr lang="pl-PL"/>
          </a:p>
        </p:txBody>
      </p:sp>
      <p:sp>
        <p:nvSpPr>
          <p:cNvPr id="5" name="Symbol zastępczy stopki 4">
            <a:extLst>
              <a:ext uri="{FF2B5EF4-FFF2-40B4-BE49-F238E27FC236}">
                <a16:creationId xmlns:a16="http://schemas.microsoft.com/office/drawing/2014/main" id="{0DD264E4-62F4-6E74-97D8-4A4656F7197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>
            <a:extLst>
              <a:ext uri="{FF2B5EF4-FFF2-40B4-BE49-F238E27FC236}">
                <a16:creationId xmlns:a16="http://schemas.microsoft.com/office/drawing/2014/main" id="{E271A7FD-29A3-E5BA-1E6F-1D84AEDBE64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7B819E-CDD7-4F03-B3AE-07F1D38319FF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70905496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ytuł i zawartoś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ED246115-1243-1190-19E7-9F3710F67FF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3A2B833B-BD94-5AF5-0E67-1D6DA2B4A68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daty 3">
            <a:extLst>
              <a:ext uri="{FF2B5EF4-FFF2-40B4-BE49-F238E27FC236}">
                <a16:creationId xmlns:a16="http://schemas.microsoft.com/office/drawing/2014/main" id="{00A92D58-0E50-23B9-4287-DF13BDBB615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233583-8C12-4A55-8076-782B93F7416A}" type="datetimeFigureOut">
              <a:rPr lang="pl-PL" smtClean="0"/>
              <a:t>09.05.2025</a:t>
            </a:fld>
            <a:endParaRPr lang="pl-PL"/>
          </a:p>
        </p:txBody>
      </p:sp>
      <p:sp>
        <p:nvSpPr>
          <p:cNvPr id="5" name="Symbol zastępczy stopki 4">
            <a:extLst>
              <a:ext uri="{FF2B5EF4-FFF2-40B4-BE49-F238E27FC236}">
                <a16:creationId xmlns:a16="http://schemas.microsoft.com/office/drawing/2014/main" id="{38B62BFC-FDB0-0031-59E2-EB649E898B9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>
            <a:extLst>
              <a:ext uri="{FF2B5EF4-FFF2-40B4-BE49-F238E27FC236}">
                <a16:creationId xmlns:a16="http://schemas.microsoft.com/office/drawing/2014/main" id="{B15C8292-9368-4425-3E40-94E95F4E8C9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7B819E-CDD7-4F03-B3AE-07F1D38319FF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69751720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Nagłówek sekcj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4952328D-8ED0-B2B7-0B4D-BF4CE73EFDE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pl-PL"/>
              <a:t>Kliknij, aby edytować styl</a:t>
            </a:r>
          </a:p>
        </p:txBody>
      </p:sp>
      <p:sp>
        <p:nvSpPr>
          <p:cNvPr id="3" name="Symbol zastępczy tekstu 2">
            <a:extLst>
              <a:ext uri="{FF2B5EF4-FFF2-40B4-BE49-F238E27FC236}">
                <a16:creationId xmlns:a16="http://schemas.microsoft.com/office/drawing/2014/main" id="{D269E7B3-5C7B-7E32-81EA-53A2BF4FEF8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4" name="Symbol zastępczy daty 3">
            <a:extLst>
              <a:ext uri="{FF2B5EF4-FFF2-40B4-BE49-F238E27FC236}">
                <a16:creationId xmlns:a16="http://schemas.microsoft.com/office/drawing/2014/main" id="{208FB303-A5EE-EBC8-0F95-C00D2B5CC6E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233583-8C12-4A55-8076-782B93F7416A}" type="datetimeFigureOut">
              <a:rPr lang="pl-PL" smtClean="0"/>
              <a:t>09.05.2025</a:t>
            </a:fld>
            <a:endParaRPr lang="pl-PL"/>
          </a:p>
        </p:txBody>
      </p:sp>
      <p:sp>
        <p:nvSpPr>
          <p:cNvPr id="5" name="Symbol zastępczy stopki 4">
            <a:extLst>
              <a:ext uri="{FF2B5EF4-FFF2-40B4-BE49-F238E27FC236}">
                <a16:creationId xmlns:a16="http://schemas.microsoft.com/office/drawing/2014/main" id="{A5448AF7-FBC4-622E-7A42-83F263E7A39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>
            <a:extLst>
              <a:ext uri="{FF2B5EF4-FFF2-40B4-BE49-F238E27FC236}">
                <a16:creationId xmlns:a16="http://schemas.microsoft.com/office/drawing/2014/main" id="{3FB05437-4DAF-EDB5-2BE0-43437C838A8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7B819E-CDD7-4F03-B3AE-07F1D38319FF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53984364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wa elementy zawartośc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D3A8B027-4296-DAE1-2BD8-4B8136316BC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10DE6586-8C66-8459-D1AB-CF3CC0F9D87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zawartości 3">
            <a:extLst>
              <a:ext uri="{FF2B5EF4-FFF2-40B4-BE49-F238E27FC236}">
                <a16:creationId xmlns:a16="http://schemas.microsoft.com/office/drawing/2014/main" id="{34A5D43E-9A6E-612D-ED5C-0FF4B78E080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5" name="Symbol zastępczy daty 4">
            <a:extLst>
              <a:ext uri="{FF2B5EF4-FFF2-40B4-BE49-F238E27FC236}">
                <a16:creationId xmlns:a16="http://schemas.microsoft.com/office/drawing/2014/main" id="{F79F1385-0E89-EE28-7D50-FCEFA4E08D2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233583-8C12-4A55-8076-782B93F7416A}" type="datetimeFigureOut">
              <a:rPr lang="pl-PL" smtClean="0"/>
              <a:t>09.05.2025</a:t>
            </a:fld>
            <a:endParaRPr lang="pl-PL"/>
          </a:p>
        </p:txBody>
      </p:sp>
      <p:sp>
        <p:nvSpPr>
          <p:cNvPr id="6" name="Symbol zastępczy stopki 5">
            <a:extLst>
              <a:ext uri="{FF2B5EF4-FFF2-40B4-BE49-F238E27FC236}">
                <a16:creationId xmlns:a16="http://schemas.microsoft.com/office/drawing/2014/main" id="{709219E2-8655-820F-E797-16EA12D6BF9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ymbol zastępczy numeru slajdu 6">
            <a:extLst>
              <a:ext uri="{FF2B5EF4-FFF2-40B4-BE49-F238E27FC236}">
                <a16:creationId xmlns:a16="http://schemas.microsoft.com/office/drawing/2014/main" id="{8C8B7EB6-6F32-21B7-A937-26F089A5194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7B819E-CDD7-4F03-B3AE-07F1D38319FF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19082322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ównan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9D14D735-8C6B-8A19-73C5-24987805A9B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tekstu 2">
            <a:extLst>
              <a:ext uri="{FF2B5EF4-FFF2-40B4-BE49-F238E27FC236}">
                <a16:creationId xmlns:a16="http://schemas.microsoft.com/office/drawing/2014/main" id="{A7F8346D-B42C-82F5-1A12-F7A72D90DAA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4" name="Symbol zastępczy zawartości 3">
            <a:extLst>
              <a:ext uri="{FF2B5EF4-FFF2-40B4-BE49-F238E27FC236}">
                <a16:creationId xmlns:a16="http://schemas.microsoft.com/office/drawing/2014/main" id="{58A5B9A3-97CF-3D09-BFB6-C0FF6D3DBD6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5" name="Symbol zastępczy tekstu 4">
            <a:extLst>
              <a:ext uri="{FF2B5EF4-FFF2-40B4-BE49-F238E27FC236}">
                <a16:creationId xmlns:a16="http://schemas.microsoft.com/office/drawing/2014/main" id="{C06FC696-B440-8416-FAE3-08DF1D63A8F8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6" name="Symbol zastępczy zawartości 5">
            <a:extLst>
              <a:ext uri="{FF2B5EF4-FFF2-40B4-BE49-F238E27FC236}">
                <a16:creationId xmlns:a16="http://schemas.microsoft.com/office/drawing/2014/main" id="{D27F977D-9ED0-88A4-4E29-E80E58C142F8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7" name="Symbol zastępczy daty 6">
            <a:extLst>
              <a:ext uri="{FF2B5EF4-FFF2-40B4-BE49-F238E27FC236}">
                <a16:creationId xmlns:a16="http://schemas.microsoft.com/office/drawing/2014/main" id="{57115282-6F68-2085-11A3-1222ACC5FF5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233583-8C12-4A55-8076-782B93F7416A}" type="datetimeFigureOut">
              <a:rPr lang="pl-PL" smtClean="0"/>
              <a:t>09.05.2025</a:t>
            </a:fld>
            <a:endParaRPr lang="pl-PL"/>
          </a:p>
        </p:txBody>
      </p:sp>
      <p:sp>
        <p:nvSpPr>
          <p:cNvPr id="8" name="Symbol zastępczy stopki 7">
            <a:extLst>
              <a:ext uri="{FF2B5EF4-FFF2-40B4-BE49-F238E27FC236}">
                <a16:creationId xmlns:a16="http://schemas.microsoft.com/office/drawing/2014/main" id="{0A2E5CD7-0D70-3E76-EBF1-7B367480190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9" name="Symbol zastępczy numeru slajdu 8">
            <a:extLst>
              <a:ext uri="{FF2B5EF4-FFF2-40B4-BE49-F238E27FC236}">
                <a16:creationId xmlns:a16="http://schemas.microsoft.com/office/drawing/2014/main" id="{E9077186-1943-D6BA-0E0E-99E65C915FA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7B819E-CDD7-4F03-B3AE-07F1D38319FF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26587782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ylko tytu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E39EC0CA-3E13-DCB3-C226-A00AC8260C6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daty 2">
            <a:extLst>
              <a:ext uri="{FF2B5EF4-FFF2-40B4-BE49-F238E27FC236}">
                <a16:creationId xmlns:a16="http://schemas.microsoft.com/office/drawing/2014/main" id="{307EBE0D-7388-3B85-A2D2-C2D072B73DA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233583-8C12-4A55-8076-782B93F7416A}" type="datetimeFigureOut">
              <a:rPr lang="pl-PL" smtClean="0"/>
              <a:t>09.05.2025</a:t>
            </a:fld>
            <a:endParaRPr lang="pl-PL"/>
          </a:p>
        </p:txBody>
      </p:sp>
      <p:sp>
        <p:nvSpPr>
          <p:cNvPr id="4" name="Symbol zastępczy stopki 3">
            <a:extLst>
              <a:ext uri="{FF2B5EF4-FFF2-40B4-BE49-F238E27FC236}">
                <a16:creationId xmlns:a16="http://schemas.microsoft.com/office/drawing/2014/main" id="{D0ECC259-D6AE-3792-2A30-B337E19FC7B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5" name="Symbol zastępczy numeru slajdu 4">
            <a:extLst>
              <a:ext uri="{FF2B5EF4-FFF2-40B4-BE49-F238E27FC236}">
                <a16:creationId xmlns:a16="http://schemas.microsoft.com/office/drawing/2014/main" id="{589BBC32-E385-59AE-E7EA-E536EA50F9A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7B819E-CDD7-4F03-B3AE-07F1D38319FF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19077045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us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daty 1">
            <a:extLst>
              <a:ext uri="{FF2B5EF4-FFF2-40B4-BE49-F238E27FC236}">
                <a16:creationId xmlns:a16="http://schemas.microsoft.com/office/drawing/2014/main" id="{E9227EAB-1384-3DC3-A39B-329573EC0B4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233583-8C12-4A55-8076-782B93F7416A}" type="datetimeFigureOut">
              <a:rPr lang="pl-PL" smtClean="0"/>
              <a:t>09.05.2025</a:t>
            </a:fld>
            <a:endParaRPr lang="pl-PL"/>
          </a:p>
        </p:txBody>
      </p:sp>
      <p:sp>
        <p:nvSpPr>
          <p:cNvPr id="3" name="Symbol zastępczy stopki 2">
            <a:extLst>
              <a:ext uri="{FF2B5EF4-FFF2-40B4-BE49-F238E27FC236}">
                <a16:creationId xmlns:a16="http://schemas.microsoft.com/office/drawing/2014/main" id="{568BFEDE-7C4A-5156-29B3-420ADC2240E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4" name="Symbol zastępczy numeru slajdu 3">
            <a:extLst>
              <a:ext uri="{FF2B5EF4-FFF2-40B4-BE49-F238E27FC236}">
                <a16:creationId xmlns:a16="http://schemas.microsoft.com/office/drawing/2014/main" id="{4BA3BBBA-3CB0-2B34-F213-67FE6829D68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7B819E-CDD7-4F03-B3AE-07F1D38319FF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66721770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Zawartość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620DB9E4-ED5C-93E5-B4EA-55E69706607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l-PL"/>
              <a:t>Kliknij, aby edytować styl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EEAB15AB-148F-221C-0325-AD927610C17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tekstu 3">
            <a:extLst>
              <a:ext uri="{FF2B5EF4-FFF2-40B4-BE49-F238E27FC236}">
                <a16:creationId xmlns:a16="http://schemas.microsoft.com/office/drawing/2014/main" id="{3F6C7FAA-5F6E-BF0F-37CE-9BB6E4E6FE0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5" name="Symbol zastępczy daty 4">
            <a:extLst>
              <a:ext uri="{FF2B5EF4-FFF2-40B4-BE49-F238E27FC236}">
                <a16:creationId xmlns:a16="http://schemas.microsoft.com/office/drawing/2014/main" id="{7185113E-ECB8-0C54-7447-9086E434323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233583-8C12-4A55-8076-782B93F7416A}" type="datetimeFigureOut">
              <a:rPr lang="pl-PL" smtClean="0"/>
              <a:t>09.05.2025</a:t>
            </a:fld>
            <a:endParaRPr lang="pl-PL"/>
          </a:p>
        </p:txBody>
      </p:sp>
      <p:sp>
        <p:nvSpPr>
          <p:cNvPr id="6" name="Symbol zastępczy stopki 5">
            <a:extLst>
              <a:ext uri="{FF2B5EF4-FFF2-40B4-BE49-F238E27FC236}">
                <a16:creationId xmlns:a16="http://schemas.microsoft.com/office/drawing/2014/main" id="{FC95186D-1F79-1443-0F8D-C8C46A1087C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ymbol zastępczy numeru slajdu 6">
            <a:extLst>
              <a:ext uri="{FF2B5EF4-FFF2-40B4-BE49-F238E27FC236}">
                <a16:creationId xmlns:a16="http://schemas.microsoft.com/office/drawing/2014/main" id="{BEFBCFC4-13B9-0D10-7FA2-6B4FFE04CBE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7B819E-CDD7-4F03-B3AE-07F1D38319FF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87840684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az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C6BC0E17-C8D1-C8D1-D159-218F2A47CA0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l-PL"/>
              <a:t>Kliknij, aby edytować styl</a:t>
            </a:r>
          </a:p>
        </p:txBody>
      </p:sp>
      <p:sp>
        <p:nvSpPr>
          <p:cNvPr id="3" name="Symbol zastępczy obrazu 2">
            <a:extLst>
              <a:ext uri="{FF2B5EF4-FFF2-40B4-BE49-F238E27FC236}">
                <a16:creationId xmlns:a16="http://schemas.microsoft.com/office/drawing/2014/main" id="{0E80DD56-1A53-464B-A779-FAB3076AC1D0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l-PL"/>
          </a:p>
        </p:txBody>
      </p:sp>
      <p:sp>
        <p:nvSpPr>
          <p:cNvPr id="4" name="Symbol zastępczy tekstu 3">
            <a:extLst>
              <a:ext uri="{FF2B5EF4-FFF2-40B4-BE49-F238E27FC236}">
                <a16:creationId xmlns:a16="http://schemas.microsoft.com/office/drawing/2014/main" id="{031A52E1-1341-0C50-5CED-18CD4B40FB4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5" name="Symbol zastępczy daty 4">
            <a:extLst>
              <a:ext uri="{FF2B5EF4-FFF2-40B4-BE49-F238E27FC236}">
                <a16:creationId xmlns:a16="http://schemas.microsoft.com/office/drawing/2014/main" id="{9050A24A-C969-B3C6-9639-E5E33391E92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233583-8C12-4A55-8076-782B93F7416A}" type="datetimeFigureOut">
              <a:rPr lang="pl-PL" smtClean="0"/>
              <a:t>09.05.2025</a:t>
            </a:fld>
            <a:endParaRPr lang="pl-PL"/>
          </a:p>
        </p:txBody>
      </p:sp>
      <p:sp>
        <p:nvSpPr>
          <p:cNvPr id="6" name="Symbol zastępczy stopki 5">
            <a:extLst>
              <a:ext uri="{FF2B5EF4-FFF2-40B4-BE49-F238E27FC236}">
                <a16:creationId xmlns:a16="http://schemas.microsoft.com/office/drawing/2014/main" id="{517F8C41-4810-CF2E-D778-09A602D989B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ymbol zastępczy numeru slajdu 6">
            <a:extLst>
              <a:ext uri="{FF2B5EF4-FFF2-40B4-BE49-F238E27FC236}">
                <a16:creationId xmlns:a16="http://schemas.microsoft.com/office/drawing/2014/main" id="{6870F04F-60D7-D8BE-FA8C-D92FD6A077A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7B819E-CDD7-4F03-B3AE-07F1D38319FF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52328209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ytuł i tekst pion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51E89CF4-D30D-5CF0-AC24-80949387240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tytułu pionowego 2">
            <a:extLst>
              <a:ext uri="{FF2B5EF4-FFF2-40B4-BE49-F238E27FC236}">
                <a16:creationId xmlns:a16="http://schemas.microsoft.com/office/drawing/2014/main" id="{4A131311-A41C-90C6-8E9C-7F741DC9979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daty 3">
            <a:extLst>
              <a:ext uri="{FF2B5EF4-FFF2-40B4-BE49-F238E27FC236}">
                <a16:creationId xmlns:a16="http://schemas.microsoft.com/office/drawing/2014/main" id="{9A22AE93-E96A-64B9-6339-3EC92AE9A2A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233583-8C12-4A55-8076-782B93F7416A}" type="datetimeFigureOut">
              <a:rPr lang="pl-PL" smtClean="0"/>
              <a:t>09.05.2025</a:t>
            </a:fld>
            <a:endParaRPr lang="pl-PL"/>
          </a:p>
        </p:txBody>
      </p:sp>
      <p:sp>
        <p:nvSpPr>
          <p:cNvPr id="5" name="Symbol zastępczy stopki 4">
            <a:extLst>
              <a:ext uri="{FF2B5EF4-FFF2-40B4-BE49-F238E27FC236}">
                <a16:creationId xmlns:a16="http://schemas.microsoft.com/office/drawing/2014/main" id="{679BDD59-20F8-91CB-6E08-A72FE143643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>
            <a:extLst>
              <a:ext uri="{FF2B5EF4-FFF2-40B4-BE49-F238E27FC236}">
                <a16:creationId xmlns:a16="http://schemas.microsoft.com/office/drawing/2014/main" id="{D8D8231C-4678-B1D7-1DEE-53284DB8A8C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7B819E-CDD7-4F03-B3AE-07F1D38319FF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42271700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ytuł pionowy i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pionowy 1">
            <a:extLst>
              <a:ext uri="{FF2B5EF4-FFF2-40B4-BE49-F238E27FC236}">
                <a16:creationId xmlns:a16="http://schemas.microsoft.com/office/drawing/2014/main" id="{DCEE4727-F673-4BFC-A64C-27402918F1C4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tytułu pionowego 2">
            <a:extLst>
              <a:ext uri="{FF2B5EF4-FFF2-40B4-BE49-F238E27FC236}">
                <a16:creationId xmlns:a16="http://schemas.microsoft.com/office/drawing/2014/main" id="{8672DCA2-CCB0-C217-2303-0D99E96B410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daty 3">
            <a:extLst>
              <a:ext uri="{FF2B5EF4-FFF2-40B4-BE49-F238E27FC236}">
                <a16:creationId xmlns:a16="http://schemas.microsoft.com/office/drawing/2014/main" id="{528032D0-E253-AC60-897A-CA3620B03A7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233583-8C12-4A55-8076-782B93F7416A}" type="datetimeFigureOut">
              <a:rPr lang="pl-PL" smtClean="0"/>
              <a:t>09.05.2025</a:t>
            </a:fld>
            <a:endParaRPr lang="pl-PL"/>
          </a:p>
        </p:txBody>
      </p:sp>
      <p:sp>
        <p:nvSpPr>
          <p:cNvPr id="5" name="Symbol zastępczy stopki 4">
            <a:extLst>
              <a:ext uri="{FF2B5EF4-FFF2-40B4-BE49-F238E27FC236}">
                <a16:creationId xmlns:a16="http://schemas.microsoft.com/office/drawing/2014/main" id="{BFB3DD9D-FC28-82D7-B2FC-67CA637A134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>
            <a:extLst>
              <a:ext uri="{FF2B5EF4-FFF2-40B4-BE49-F238E27FC236}">
                <a16:creationId xmlns:a16="http://schemas.microsoft.com/office/drawing/2014/main" id="{298FE02C-6EF9-0AB9-EADC-32BA55A7847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7B819E-CDD7-4F03-B3AE-07F1D38319FF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89884117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Only">
  <p:cSld name="Zawartoś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zawartości 1"/>
          <p:cNvSpPr>
            <a:spLocks noGrp="1"/>
          </p:cNvSpPr>
          <p:nvPr>
            <p:ph/>
          </p:nvPr>
        </p:nvSpPr>
        <p:spPr>
          <a:xfrm>
            <a:off x="609600" y="274639"/>
            <a:ext cx="10972800" cy="5851525"/>
          </a:xfrm>
        </p:spPr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pl-PL"/>
              <a:t>autor adw. dr hab. Piotr Sitniewski www.jawnosc.pl </a:t>
            </a: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1"/>
          </p:nvPr>
        </p:nvSpPr>
        <p:spPr>
          <a:xfrm>
            <a:off x="239184" y="6308726"/>
            <a:ext cx="672240" cy="360363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DEDA589-EE3E-42F8-834F-1E5AF0F99265}" type="slidenum">
              <a:rPr lang="pl-PL"/>
              <a:pPr>
                <a:defRPr/>
              </a:pPr>
              <a:t>‹#›</a:t>
            </a:fld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36749045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tytułu 1">
            <a:extLst>
              <a:ext uri="{FF2B5EF4-FFF2-40B4-BE49-F238E27FC236}">
                <a16:creationId xmlns:a16="http://schemas.microsoft.com/office/drawing/2014/main" id="{83826E7A-DF64-1571-672A-4ABCAC29598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tekstu 2">
            <a:extLst>
              <a:ext uri="{FF2B5EF4-FFF2-40B4-BE49-F238E27FC236}">
                <a16:creationId xmlns:a16="http://schemas.microsoft.com/office/drawing/2014/main" id="{B2CF6C51-607C-962D-9CD2-4B0F2C34DD3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daty 3">
            <a:extLst>
              <a:ext uri="{FF2B5EF4-FFF2-40B4-BE49-F238E27FC236}">
                <a16:creationId xmlns:a16="http://schemas.microsoft.com/office/drawing/2014/main" id="{A91432AA-7E42-2033-B8A7-5F46ADED003B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4E233583-8C12-4A55-8076-782B93F7416A}" type="datetimeFigureOut">
              <a:rPr lang="pl-PL" smtClean="0"/>
              <a:t>09.05.2025</a:t>
            </a:fld>
            <a:endParaRPr lang="pl-PL"/>
          </a:p>
        </p:txBody>
      </p:sp>
      <p:sp>
        <p:nvSpPr>
          <p:cNvPr id="5" name="Symbol zastępczy stopki 4">
            <a:extLst>
              <a:ext uri="{FF2B5EF4-FFF2-40B4-BE49-F238E27FC236}">
                <a16:creationId xmlns:a16="http://schemas.microsoft.com/office/drawing/2014/main" id="{E49A851E-838D-8563-2581-E891C4A1436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pl-PL"/>
          </a:p>
        </p:txBody>
      </p:sp>
      <p:sp>
        <p:nvSpPr>
          <p:cNvPr id="6" name="Symbol zastępczy numeru slajdu 5">
            <a:extLst>
              <a:ext uri="{FF2B5EF4-FFF2-40B4-BE49-F238E27FC236}">
                <a16:creationId xmlns:a16="http://schemas.microsoft.com/office/drawing/2014/main" id="{F3885634-AA5C-3DAE-E73F-7EB4AB65424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3B7B819E-CDD7-4F03-B3AE-07F1D38319FF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63278750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l-P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Tytuł 1"/>
          <p:cNvSpPr>
            <a:spLocks noGrp="1"/>
          </p:cNvSpPr>
          <p:nvPr>
            <p:ph type="title"/>
          </p:nvPr>
        </p:nvSpPr>
        <p:spPr>
          <a:xfrm>
            <a:off x="1087395" y="432486"/>
            <a:ext cx="10626810" cy="6116595"/>
          </a:xfrm>
        </p:spPr>
        <p:txBody>
          <a:bodyPr>
            <a:normAutofit/>
          </a:bodyPr>
          <a:lstStyle/>
          <a:p>
            <a:pPr algn="l"/>
            <a:r>
              <a:rPr lang="pl-PL" sz="3600" b="1" dirty="0">
                <a:solidFill>
                  <a:srgbClr val="0000FF"/>
                </a:solidFill>
                <a:latin typeface="Georgia" panose="02040502050405020303" pitchFamily="18" charset="0"/>
              </a:rPr>
              <a:t>Art. 3. 1 UODIP</a:t>
            </a:r>
            <a:r>
              <a:rPr lang="pl-PL" sz="3600" dirty="0">
                <a:latin typeface="Georgia" panose="02040502050405020303" pitchFamily="18" charset="0"/>
              </a:rPr>
              <a:t>. Prawo do informacji publicznej obejmuje uprawnienia do:</a:t>
            </a:r>
            <a:br>
              <a:rPr lang="pl-PL" sz="3600" dirty="0">
                <a:latin typeface="Georgia" panose="02040502050405020303" pitchFamily="18" charset="0"/>
              </a:rPr>
            </a:br>
            <a:r>
              <a:rPr lang="pl-PL" sz="3600" dirty="0">
                <a:latin typeface="Georgia" panose="02040502050405020303" pitchFamily="18" charset="0"/>
              </a:rPr>
              <a:t>      1)   uzyskania informacji publicznej, w tym uzyskania informacji przetworzonej w takim zakresie, w jakim jest to szczególnie istotne dla interesu publicznego,</a:t>
            </a:r>
            <a:br>
              <a:rPr lang="pl-PL" sz="3600" dirty="0">
                <a:latin typeface="Georgia" panose="02040502050405020303" pitchFamily="18" charset="0"/>
              </a:rPr>
            </a:br>
            <a:r>
              <a:rPr lang="pl-PL" sz="3600" dirty="0">
                <a:latin typeface="Georgia" panose="02040502050405020303" pitchFamily="18" charset="0"/>
              </a:rPr>
              <a:t>      2)   </a:t>
            </a:r>
            <a:r>
              <a:rPr lang="pl-PL" sz="3600" b="1" dirty="0">
                <a:solidFill>
                  <a:srgbClr val="FF0000"/>
                </a:solidFill>
                <a:latin typeface="Georgia" panose="02040502050405020303" pitchFamily="18" charset="0"/>
              </a:rPr>
              <a:t>WGLĄDU DO DOKUMENTÓW URZĘDOWYCH,</a:t>
            </a:r>
            <a:br>
              <a:rPr lang="pl-PL" sz="3600" dirty="0">
                <a:latin typeface="Georgia" panose="02040502050405020303" pitchFamily="18" charset="0"/>
              </a:rPr>
            </a:br>
            <a:r>
              <a:rPr lang="pl-PL" sz="3600" dirty="0">
                <a:latin typeface="Georgia" panose="02040502050405020303" pitchFamily="18" charset="0"/>
              </a:rPr>
              <a:t>      3)   dostępu do posiedzeń kolegialnych organów władzy publicznej pochodzących z powszechnych wyborów.</a:t>
            </a:r>
            <a:br>
              <a:rPr lang="pl-PL" sz="3600" dirty="0">
                <a:latin typeface="Georgia" panose="02040502050405020303" pitchFamily="18" charset="0"/>
              </a:rPr>
            </a:br>
            <a:endParaRPr lang="pl-PL" sz="3600" dirty="0">
              <a:solidFill>
                <a:srgbClr val="0000FF"/>
              </a:solidFill>
              <a:latin typeface="Georgia" panose="02040502050405020303" pitchFamily="18" charset="0"/>
            </a:endParaRPr>
          </a:p>
        </p:txBody>
      </p:sp>
      <p:sp>
        <p:nvSpPr>
          <p:cNvPr id="3" name="Symbol zastępczy stopki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/>
              <a:t>autor adw. dr hab. Piotr Sitniewski www.jawnosc.pl </a:t>
            </a:r>
          </a:p>
        </p:txBody>
      </p:sp>
      <p:sp>
        <p:nvSpPr>
          <p:cNvPr id="2" name="Symbol zastępczy numeru slajdu 1">
            <a:extLst>
              <a:ext uri="{FF2B5EF4-FFF2-40B4-BE49-F238E27FC236}">
                <a16:creationId xmlns:a16="http://schemas.microsoft.com/office/drawing/2014/main" id="{E21A7C9E-94CC-4356-9E65-B3FBE6F58B5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9B7C76-EFF2-4CD8-A475-4750F11B4BC6}" type="slidenum">
              <a:rPr lang="pl-PL" smtClean="0"/>
              <a:pPr/>
              <a:t>1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34613767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D552043D-BD13-2B2C-33A5-81D8523EFD5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44843" y="332656"/>
            <a:ext cx="11281719" cy="6264696"/>
          </a:xfrm>
        </p:spPr>
        <p:txBody>
          <a:bodyPr>
            <a:noAutofit/>
          </a:bodyPr>
          <a:lstStyle/>
          <a:p>
            <a:pPr marL="0" indent="0" algn="ctr">
              <a:buNone/>
            </a:pPr>
            <a:r>
              <a:rPr lang="pl-PL" sz="2200" dirty="0">
                <a:solidFill>
                  <a:srgbClr val="000000"/>
                </a:solidFill>
                <a:latin typeface="Georgia" panose="02040502050405020303" pitchFamily="18" charset="0"/>
              </a:rPr>
              <a:t>,,NSA w wyroku z dnia 28 kwietnia 2020 r. sygn. akt I OSK 1939/19 (publik. LEX nr 3091752): "</a:t>
            </a:r>
            <a:r>
              <a:rPr lang="pl-PL" sz="2200" b="1" dirty="0">
                <a:solidFill>
                  <a:srgbClr val="000000"/>
                </a:solidFill>
                <a:highlight>
                  <a:srgbClr val="FFFF00"/>
                </a:highlight>
                <a:latin typeface="Georgia" panose="02040502050405020303" pitchFamily="18" charset="0"/>
              </a:rPr>
              <a:t>Odróżnia się pojęcie samej informacji publicznej od nośnika, na którym została ona utrwalona</a:t>
            </a:r>
            <a:r>
              <a:rPr lang="pl-PL" sz="2200" dirty="0">
                <a:solidFill>
                  <a:srgbClr val="000000"/>
                </a:solidFill>
                <a:latin typeface="Georgia" panose="02040502050405020303" pitchFamily="18" charset="0"/>
              </a:rPr>
              <a:t>. Informacja jest pewnym komunikatem, wiedzą o jakimś fakcie. Nośnikiem na którym taka informacja jest utrwalona może być papier lub środki elektroniczne przechowujące dokonane na nich zapisy. Ustawodawca tylko w jednym przypadku, o którym mowa w art. 6 ust. 4 lit. a </a:t>
            </a:r>
            <a:r>
              <a:rPr lang="pl-PL" sz="2200" dirty="0" err="1">
                <a:solidFill>
                  <a:srgbClr val="000000"/>
                </a:solidFill>
                <a:latin typeface="Georgia" panose="02040502050405020303" pitchFamily="18" charset="0"/>
              </a:rPr>
              <a:t>u.d.i.p</a:t>
            </a:r>
            <a:r>
              <a:rPr lang="pl-PL" sz="2200" dirty="0">
                <a:solidFill>
                  <a:srgbClr val="000000"/>
                </a:solidFill>
                <a:latin typeface="Georgia" panose="02040502050405020303" pitchFamily="18" charset="0"/>
              </a:rPr>
              <a:t>., zobowiązał do udostępnienia informacji publicznej zarówno co do treści, jak i postaci, a więc również do udostępniania nośnika, który zawiera informację publiczną. Chodzi tutaj o dokument urzędowy, którego ustawowa definicja zawarta została w art. 6 ust. 2 </a:t>
            </a:r>
            <a:r>
              <a:rPr lang="pl-PL" sz="2200" dirty="0" err="1">
                <a:solidFill>
                  <a:srgbClr val="000000"/>
                </a:solidFill>
                <a:latin typeface="Georgia" panose="02040502050405020303" pitchFamily="18" charset="0"/>
              </a:rPr>
              <a:t>u.d.i.p</a:t>
            </a:r>
            <a:r>
              <a:rPr lang="pl-PL" sz="2200" dirty="0">
                <a:solidFill>
                  <a:srgbClr val="000000"/>
                </a:solidFill>
                <a:latin typeface="Georgia" panose="02040502050405020303" pitchFamily="18" charset="0"/>
              </a:rPr>
              <a:t>. Ponadto przepis art. 3 ust. 1 pkt 2 określa, że prawo do informacji publicznej obejmuje uprawnienie do wglądu jedynie do dokumentów urzędowych". Także w wyroku z 20 listopada 2019 r. sygn. akt I OSK 4342/18 NSA stwierdził, iż: "</a:t>
            </a:r>
            <a:r>
              <a:rPr lang="pl-PL" sz="2200" b="1" dirty="0">
                <a:solidFill>
                  <a:srgbClr val="000000"/>
                </a:solidFill>
                <a:highlight>
                  <a:srgbClr val="FFFF00"/>
                </a:highlight>
                <a:latin typeface="Georgia" panose="02040502050405020303" pitchFamily="18" charset="0"/>
              </a:rPr>
              <a:t>W przypadku innych rodzajów nośników informacji publicznej niż dokument urzędowy, podmiot zobowiązany nie ma obowiązku udostępniać samego nośnika, a jedynie zawartą w nim informację, jeśli stanowi ona informację publiczną</a:t>
            </a:r>
            <a:r>
              <a:rPr lang="pl-PL" sz="2200" dirty="0">
                <a:solidFill>
                  <a:srgbClr val="000000"/>
                </a:solidFill>
                <a:latin typeface="Georgia" panose="02040502050405020303" pitchFamily="18" charset="0"/>
              </a:rPr>
              <a:t>. </a:t>
            </a:r>
            <a:r>
              <a:rPr lang="pl-PL" sz="2200" b="1" dirty="0">
                <a:solidFill>
                  <a:srgbClr val="000000"/>
                </a:solidFill>
                <a:highlight>
                  <a:srgbClr val="00FF00"/>
                </a:highlight>
                <a:latin typeface="Georgia" panose="02040502050405020303" pitchFamily="18" charset="0"/>
              </a:rPr>
              <a:t>Dokumenty prywatne znajdujące się w posiadaniu organu mogą stanowić podstawę do sformułowania odpowiedzi na wniosek o i informację publiczną</a:t>
            </a:r>
            <a:r>
              <a:rPr lang="pl-PL" sz="2200" dirty="0">
                <a:solidFill>
                  <a:srgbClr val="000000"/>
                </a:solidFill>
                <a:latin typeface="Georgia" panose="02040502050405020303" pitchFamily="18" charset="0"/>
              </a:rPr>
              <a:t>, jeśli zawierają informacje podlegające udostępnieniu (por. wyrok NSA z 13 czerwca 2014 r. I OSK 3070/13; wyrok NSA z 15 marca 2017 r., I OSK 1531/15)”</a:t>
            </a:r>
          </a:p>
          <a:p>
            <a:pPr marL="0" indent="0" algn="ctr">
              <a:buNone/>
            </a:pPr>
            <a:r>
              <a:rPr lang="pl-PL" sz="2200" b="1" dirty="0">
                <a:solidFill>
                  <a:srgbClr val="0000FF"/>
                </a:solidFill>
                <a:latin typeface="Georgia" panose="02040502050405020303" pitchFamily="18" charset="0"/>
              </a:rPr>
              <a:t>Wyrok WSA w W-wie z 29.8.2024 r., II SAB/</a:t>
            </a:r>
            <a:r>
              <a:rPr lang="pl-PL" sz="2200" b="1" dirty="0" err="1">
                <a:solidFill>
                  <a:srgbClr val="0000FF"/>
                </a:solidFill>
                <a:latin typeface="Georgia" panose="02040502050405020303" pitchFamily="18" charset="0"/>
              </a:rPr>
              <a:t>Wa</a:t>
            </a:r>
            <a:r>
              <a:rPr lang="pl-PL" sz="2200" b="1" dirty="0">
                <a:solidFill>
                  <a:srgbClr val="0000FF"/>
                </a:solidFill>
                <a:latin typeface="Georgia" panose="02040502050405020303" pitchFamily="18" charset="0"/>
              </a:rPr>
              <a:t> 184/24</a:t>
            </a:r>
          </a:p>
        </p:txBody>
      </p:sp>
      <p:sp>
        <p:nvSpPr>
          <p:cNvPr id="5" name="Symbol zastępczy numeru slajdu 4">
            <a:extLst>
              <a:ext uri="{FF2B5EF4-FFF2-40B4-BE49-F238E27FC236}">
                <a16:creationId xmlns:a16="http://schemas.microsoft.com/office/drawing/2014/main" id="{3BE93574-8931-3816-E19E-AFAD82A0C2B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9B7C76-EFF2-4CD8-A475-4750F11B4BC6}" type="slidenum">
              <a:rPr lang="pl-PL" smtClean="0"/>
              <a:pPr/>
              <a:t>2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20650838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Symbol zastępczy zawartości 7"/>
          <p:cNvSpPr>
            <a:spLocks noGrp="1"/>
          </p:cNvSpPr>
          <p:nvPr>
            <p:ph/>
          </p:nvPr>
        </p:nvSpPr>
        <p:spPr>
          <a:xfrm>
            <a:off x="543697" y="469557"/>
            <a:ext cx="11244649" cy="5656607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pl-PL" sz="4400" b="1" dirty="0">
                <a:latin typeface="Georgia" panose="02040502050405020303" pitchFamily="18" charset="0"/>
              </a:rPr>
              <a:t>	Art. 61 ust. 2</a:t>
            </a:r>
            <a:endParaRPr lang="pl-PL" sz="4400" dirty="0">
              <a:latin typeface="Georgia" panose="02040502050405020303" pitchFamily="18" charset="0"/>
            </a:endParaRPr>
          </a:p>
          <a:p>
            <a:pPr>
              <a:buNone/>
            </a:pPr>
            <a:r>
              <a:rPr lang="pl-PL" sz="4400" dirty="0">
                <a:latin typeface="Georgia" panose="02040502050405020303" pitchFamily="18" charset="0"/>
              </a:rPr>
              <a:t>	Prawo do uzyskiwania </a:t>
            </a:r>
          </a:p>
          <a:p>
            <a:pPr>
              <a:buNone/>
            </a:pPr>
            <a:r>
              <a:rPr lang="pl-PL" sz="4400" dirty="0">
                <a:latin typeface="Georgia" panose="02040502050405020303" pitchFamily="18" charset="0"/>
              </a:rPr>
              <a:t>	informacji </a:t>
            </a:r>
            <a:r>
              <a:rPr lang="pl-PL" sz="4400" b="1" u="sng" dirty="0">
                <a:latin typeface="Georgia" panose="02040502050405020303" pitchFamily="18" charset="0"/>
              </a:rPr>
              <a:t>obejmuje dostęp do dokumentów</a:t>
            </a:r>
            <a:r>
              <a:rPr lang="pl-PL" sz="4400" dirty="0">
                <a:latin typeface="Georgia" panose="02040502050405020303" pitchFamily="18" charset="0"/>
              </a:rPr>
              <a:t> oraz wstęp na posiedzenia kolegialnych organów władzy publicznej pochodzących z powszechnych wyborów, z możliwością rejestracji dźwięku lub obrazu.</a:t>
            </a:r>
          </a:p>
          <a:p>
            <a:pPr lvl="0">
              <a:buNone/>
            </a:pPr>
            <a:endParaRPr lang="pl-PL" sz="4400" dirty="0">
              <a:latin typeface="Georgia" panose="02040502050405020303" pitchFamily="18" charset="0"/>
            </a:endParaRPr>
          </a:p>
        </p:txBody>
      </p:sp>
      <p:sp>
        <p:nvSpPr>
          <p:cNvPr id="3" name="Symbol zastępczy stopki 2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pl-PL"/>
              <a:t>autor adw. dr hab. Piotr Sitniewski www.jawnosc.pl </a:t>
            </a:r>
          </a:p>
        </p:txBody>
      </p:sp>
      <p:pic>
        <p:nvPicPr>
          <p:cNvPr id="202755" name="Picture 3" descr="C:\Users\Sitek\Dropbox\SZKOLENIA\UODIP\FIRMOWA WSPÓŁPRACA\OWAL\2014 II połowa roku\grudzień\konstytucja logo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0336624" y="373991"/>
            <a:ext cx="1159154" cy="1728192"/>
          </a:xfrm>
          <a:prstGeom prst="rect">
            <a:avLst/>
          </a:prstGeom>
          <a:noFill/>
        </p:spPr>
      </p:pic>
      <p:sp>
        <p:nvSpPr>
          <p:cNvPr id="2" name="Symbol zastępczy numeru slajdu 1">
            <a:extLst>
              <a:ext uri="{FF2B5EF4-FFF2-40B4-BE49-F238E27FC236}">
                <a16:creationId xmlns:a16="http://schemas.microsoft.com/office/drawing/2014/main" id="{0AE8103E-9103-41C8-8C9E-C2497711B0BF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9DEDA589-EE3E-42F8-834F-1E5AF0F99265}" type="slidenum">
              <a:rPr lang="pl-PL" smtClean="0"/>
              <a:pPr>
                <a:defRPr/>
              </a:pPr>
              <a:t>3</a:t>
            </a:fld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1243249066"/>
      </p:ext>
    </p:extLst>
  </p:cSld>
  <p:clrMapOvr>
    <a:masterClrMapping/>
  </p:clrMapOvr>
  <p:transition>
    <p:randomBar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D7C7918-A7B5-3528-6F56-FBF74F65E73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2627" name="Rectangle 3">
            <a:extLst>
              <a:ext uri="{FF2B5EF4-FFF2-40B4-BE49-F238E27FC236}">
                <a16:creationId xmlns:a16="http://schemas.microsoft.com/office/drawing/2014/main" id="{AAABAF8E-709E-8524-7B00-8AA45D5854D9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432486" y="518984"/>
            <a:ext cx="11219936" cy="5646742"/>
          </a:xfrm>
          <a:solidFill>
            <a:schemeClr val="bg1">
              <a:alpha val="70000"/>
            </a:schemeClr>
          </a:solidFill>
          <a:ln w="38100"/>
        </p:spPr>
        <p:txBody>
          <a:bodyPr>
            <a:noAutofit/>
          </a:bodyPr>
          <a:lstStyle/>
          <a:p>
            <a:pPr marL="0" indent="0" algn="ctr">
              <a:lnSpc>
                <a:spcPct val="100000"/>
              </a:lnSpc>
              <a:buNone/>
            </a:pPr>
            <a:r>
              <a:rPr lang="pl-PL" sz="2600" dirty="0">
                <a:latin typeface="Georgia" panose="02040502050405020303" pitchFamily="18" charset="0"/>
              </a:rPr>
              <a:t>,,</a:t>
            </a:r>
            <a:r>
              <a:rPr lang="pl-PL" sz="2600" dirty="0">
                <a:solidFill>
                  <a:srgbClr val="000000"/>
                </a:solidFill>
                <a:latin typeface="Georgia" panose="02040502050405020303" pitchFamily="18" charset="0"/>
              </a:rPr>
              <a:t> Zatem o zakwalifikowaniu określonej informacji, jako podlegającej udostępnieniu w rozumieniu ustawy o dostępie do informacji publicznej </a:t>
            </a:r>
            <a:r>
              <a:rPr lang="pl-PL" sz="2600" b="1" dirty="0">
                <a:solidFill>
                  <a:srgbClr val="000000"/>
                </a:solidFill>
                <a:highlight>
                  <a:srgbClr val="FFFF00"/>
                </a:highlight>
                <a:latin typeface="Georgia" panose="02040502050405020303" pitchFamily="18" charset="0"/>
              </a:rPr>
              <a:t>decyduje kryterium rzeczowe, tj. treść i charakter informacji</a:t>
            </a:r>
            <a:r>
              <a:rPr lang="pl-PL" sz="2600" dirty="0">
                <a:solidFill>
                  <a:srgbClr val="000000"/>
                </a:solidFill>
                <a:latin typeface="Georgia" panose="02040502050405020303" pitchFamily="18" charset="0"/>
              </a:rPr>
              <a:t>. </a:t>
            </a:r>
            <a:r>
              <a:rPr lang="pl-PL" sz="2600" b="1" dirty="0">
                <a:solidFill>
                  <a:srgbClr val="000000"/>
                </a:solidFill>
                <a:highlight>
                  <a:srgbClr val="00FFFF"/>
                </a:highlight>
                <a:latin typeface="Georgia" panose="02040502050405020303" pitchFamily="18" charset="0"/>
              </a:rPr>
              <a:t>Bez znaczenia przy tym jest, w jaki sposób dokumenty znalazły się w posiadaniu danego organu. </a:t>
            </a:r>
            <a:r>
              <a:rPr lang="pl-PL" sz="2600" dirty="0">
                <a:solidFill>
                  <a:srgbClr val="000000"/>
                </a:solidFill>
                <a:latin typeface="Georgia" panose="02040502050405020303" pitchFamily="18" charset="0"/>
              </a:rPr>
              <a:t>Ważne jest jedynie to, by dokumenty takie służyły realizowaniu zadań publicznych i odnosiły się do niego bezpośrednio. Jeżeli zadania danego podmiotu mają na celu zaspokojenie powszechnych potrzeb obywateli i są istotne z punktu widzenia celów państwa, to nie można odmówić im przymiotu zadań publicznych. (por.: wyrok Naczelnego Sądu Administracyjnego z dnia 18 listopada 2013 r. sygn. akt I OSK 1558/13, wyrok Wojewódzkiego Sądu Administracyjnego w Poznaniu z dnia 19 grudnia 2007r., sygn.. akt IV SA/Po 652/07 -</a:t>
            </a:r>
            <a:r>
              <a:rPr lang="pl-PL" sz="2600" dirty="0">
                <a:latin typeface="Georgia" panose="02040502050405020303" pitchFamily="18" charset="0"/>
              </a:rPr>
              <a:t>”. </a:t>
            </a:r>
          </a:p>
          <a:p>
            <a:pPr algn="ctr">
              <a:lnSpc>
                <a:spcPct val="100000"/>
              </a:lnSpc>
              <a:buNone/>
              <a:defRPr/>
            </a:pPr>
            <a:r>
              <a:rPr lang="pl-PL" sz="2600" b="1" dirty="0">
                <a:solidFill>
                  <a:srgbClr val="0000FF"/>
                </a:solidFill>
                <a:latin typeface="Georgia" panose="02040502050405020303" pitchFamily="18" charset="0"/>
              </a:rPr>
              <a:t>wyrok WSA w Wrocławiu z 25.9.2024 r., IV SAB/</a:t>
            </a:r>
            <a:r>
              <a:rPr lang="pl-PL" sz="2600" b="1" dirty="0" err="1">
                <a:solidFill>
                  <a:srgbClr val="0000FF"/>
                </a:solidFill>
                <a:latin typeface="Georgia" panose="02040502050405020303" pitchFamily="18" charset="0"/>
              </a:rPr>
              <a:t>Wr</a:t>
            </a:r>
            <a:r>
              <a:rPr lang="pl-PL" sz="2600" b="1" dirty="0">
                <a:solidFill>
                  <a:srgbClr val="0000FF"/>
                </a:solidFill>
                <a:latin typeface="Georgia" panose="02040502050405020303" pitchFamily="18" charset="0"/>
              </a:rPr>
              <a:t> 494/24 </a:t>
            </a:r>
          </a:p>
        </p:txBody>
      </p:sp>
      <p:sp>
        <p:nvSpPr>
          <p:cNvPr id="3" name="Symbol zastępczy stopki 2">
            <a:extLst>
              <a:ext uri="{FF2B5EF4-FFF2-40B4-BE49-F238E27FC236}">
                <a16:creationId xmlns:a16="http://schemas.microsoft.com/office/drawing/2014/main" id="{EA42313A-643C-040D-19AF-407C2BDF598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/>
              <a:t>autor adw. dr hab. Piotr Sitniewski www.jawnosc.pl </a:t>
            </a:r>
          </a:p>
        </p:txBody>
      </p:sp>
      <p:sp>
        <p:nvSpPr>
          <p:cNvPr id="2" name="Symbol zastępczy numeru slajdu 1">
            <a:extLst>
              <a:ext uri="{FF2B5EF4-FFF2-40B4-BE49-F238E27FC236}">
                <a16:creationId xmlns:a16="http://schemas.microsoft.com/office/drawing/2014/main" id="{9C8093B3-A4F4-7423-B9BB-74CFB968BC6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9B7C76-EFF2-4CD8-A475-4750F11B4BC6}" type="slidenum">
              <a:rPr lang="pl-PL" smtClean="0"/>
              <a:pPr/>
              <a:t>4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4150855029"/>
      </p:ext>
    </p:extLst>
  </p:cSld>
  <p:clrMapOvr>
    <a:masterClrMapping/>
  </p:clrMapOvr>
  <p:transition>
    <p:randomBar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Tytuł 1"/>
          <p:cNvSpPr>
            <a:spLocks noGrp="1"/>
          </p:cNvSpPr>
          <p:nvPr>
            <p:ph type="title"/>
          </p:nvPr>
        </p:nvSpPr>
        <p:spPr>
          <a:xfrm>
            <a:off x="556054" y="383059"/>
            <a:ext cx="11195222" cy="5710237"/>
          </a:xfrm>
        </p:spPr>
        <p:txBody>
          <a:bodyPr>
            <a:noAutofit/>
          </a:bodyPr>
          <a:lstStyle/>
          <a:p>
            <a:pPr algn="ctr"/>
            <a:br>
              <a:rPr lang="pl-PL" sz="2800" i="1" dirty="0">
                <a:latin typeface="Georgia" panose="02040502050405020303" pitchFamily="18" charset="0"/>
              </a:rPr>
            </a:br>
            <a:r>
              <a:rPr lang="pl-PL" sz="2800" i="1" dirty="0">
                <a:latin typeface="Georgia" panose="02040502050405020303" pitchFamily="18" charset="0"/>
              </a:rPr>
              <a:t>,,</a:t>
            </a:r>
            <a:r>
              <a:rPr lang="pl-PL" sz="2800" dirty="0">
                <a:solidFill>
                  <a:srgbClr val="000000"/>
                </a:solidFill>
                <a:latin typeface="Georgia" panose="02040502050405020303" pitchFamily="18" charset="0"/>
              </a:rPr>
              <a:t> </a:t>
            </a:r>
            <a:r>
              <a:rPr lang="pl-PL" sz="2800" b="1" dirty="0">
                <a:solidFill>
                  <a:srgbClr val="000000"/>
                </a:solidFill>
                <a:highlight>
                  <a:srgbClr val="FFFF00"/>
                </a:highlight>
                <a:latin typeface="Georgia" panose="02040502050405020303" pitchFamily="18" charset="0"/>
              </a:rPr>
              <a:t>O zakwalifikowaniu określonej informacji jako informacji publicznej decyduje ostatecznie treść i charakter informacji, a nie rodzaj lub status dokumentu lub innego nośnika informacji </a:t>
            </a:r>
            <a:r>
              <a:rPr lang="pl-PL" sz="2800" dirty="0">
                <a:solidFill>
                  <a:srgbClr val="000000"/>
                </a:solidFill>
                <a:latin typeface="Georgia" panose="02040502050405020303" pitchFamily="18" charset="0"/>
              </a:rPr>
              <a:t>(por. wyrok NSA z 19 kwietnia 2021 r., </a:t>
            </a:r>
            <a:r>
              <a:rPr lang="pl-PL" sz="2800" dirty="0">
                <a:solidFill>
                  <a:srgbClr val="000000"/>
                </a:solidFill>
                <a:highlight>
                  <a:srgbClr val="00FF00"/>
                </a:highlight>
                <a:latin typeface="Georgia" panose="02040502050405020303" pitchFamily="18" charset="0"/>
              </a:rPr>
              <a:t>III OSK 317/21</a:t>
            </a:r>
            <a:r>
              <a:rPr lang="pl-PL" sz="2800" dirty="0">
                <a:solidFill>
                  <a:srgbClr val="000000"/>
                </a:solidFill>
                <a:latin typeface="Georgia" panose="02040502050405020303" pitchFamily="18" charset="0"/>
              </a:rPr>
              <a:t>; wyrok NSA z dnia 7 kwietnia 2022 r., </a:t>
            </a:r>
            <a:r>
              <a:rPr lang="pl-PL" sz="2800" dirty="0">
                <a:solidFill>
                  <a:srgbClr val="000000"/>
                </a:solidFill>
                <a:highlight>
                  <a:srgbClr val="00FF00"/>
                </a:highlight>
                <a:latin typeface="Georgia" panose="02040502050405020303" pitchFamily="18" charset="0"/>
              </a:rPr>
              <a:t>III OSK 4371/21</a:t>
            </a:r>
            <a:r>
              <a:rPr lang="pl-PL" sz="2800" dirty="0">
                <a:solidFill>
                  <a:srgbClr val="000000"/>
                </a:solidFill>
                <a:latin typeface="Georgia" panose="02040502050405020303" pitchFamily="18" charset="0"/>
              </a:rPr>
              <a:t>). Nie ma więc podstaw prawnych pogląd, że wyłączeniu z zakresu przedmiotowego ustawy o dostępie do informacji publicznej podlegałyby informacje wynikające z dokumentów nieurzędowe (prywatnych), jeżeli nie ulega wątpliwości są one związane z realizacją zadań publicznych lub mają znaczenie z punktu widzenia działalności zewnętrznej danego podmiotu publicznego. </a:t>
            </a:r>
            <a:r>
              <a:rPr lang="pl-PL" sz="2800" dirty="0">
                <a:latin typeface="Georgia" panose="02040502050405020303" pitchFamily="18" charset="0"/>
              </a:rPr>
              <a:t>" </a:t>
            </a:r>
            <a:br>
              <a:rPr lang="pl-PL" sz="2800" dirty="0">
                <a:latin typeface="Georgia" panose="02040502050405020303" pitchFamily="18" charset="0"/>
              </a:rPr>
            </a:br>
            <a:br>
              <a:rPr lang="pl-PL" sz="2800" dirty="0">
                <a:latin typeface="Georgia" panose="02040502050405020303" pitchFamily="18" charset="0"/>
              </a:rPr>
            </a:br>
            <a:r>
              <a:rPr lang="pl-PL" sz="2800" dirty="0">
                <a:latin typeface="Georgia" panose="02040502050405020303" pitchFamily="18" charset="0"/>
              </a:rPr>
              <a:t> </a:t>
            </a:r>
            <a:r>
              <a:rPr lang="pl-PL" sz="2800" b="1" dirty="0">
                <a:solidFill>
                  <a:srgbClr val="0000FF"/>
                </a:solidFill>
                <a:latin typeface="Georgia" panose="02040502050405020303" pitchFamily="18" charset="0"/>
              </a:rPr>
              <a:t>wyrok WSA z 20.12.2022 r. II SAB/</a:t>
            </a:r>
            <a:r>
              <a:rPr lang="pl-PL" sz="2800" b="1" dirty="0" err="1">
                <a:solidFill>
                  <a:srgbClr val="0000FF"/>
                </a:solidFill>
                <a:latin typeface="Georgia" panose="02040502050405020303" pitchFamily="18" charset="0"/>
              </a:rPr>
              <a:t>Rz</a:t>
            </a:r>
            <a:r>
              <a:rPr lang="pl-PL" sz="2800" b="1" dirty="0">
                <a:solidFill>
                  <a:srgbClr val="0000FF"/>
                </a:solidFill>
                <a:latin typeface="Georgia" panose="02040502050405020303" pitchFamily="18" charset="0"/>
              </a:rPr>
              <a:t> 176/22</a:t>
            </a:r>
            <a:br>
              <a:rPr lang="pl-PL" sz="2800" b="1" dirty="0">
                <a:solidFill>
                  <a:srgbClr val="0000FF"/>
                </a:solidFill>
                <a:latin typeface="Georgia" panose="02040502050405020303" pitchFamily="18" charset="0"/>
              </a:rPr>
            </a:br>
            <a:endParaRPr lang="pl-PL" sz="2800" i="1" dirty="0">
              <a:latin typeface="Georgia" panose="02040502050405020303" pitchFamily="18" charset="0"/>
            </a:endParaRPr>
          </a:p>
        </p:txBody>
      </p:sp>
      <p:sp>
        <p:nvSpPr>
          <p:cNvPr id="2" name="Symbol zastępczy stopki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/>
              <a:t>autor adw. dr hab. Piotr Sitniewski www.jawnosc.pl </a:t>
            </a:r>
          </a:p>
        </p:txBody>
      </p:sp>
      <p:sp>
        <p:nvSpPr>
          <p:cNvPr id="3" name="Symbol zastępczy numeru slajdu 2">
            <a:extLst>
              <a:ext uri="{FF2B5EF4-FFF2-40B4-BE49-F238E27FC236}">
                <a16:creationId xmlns:a16="http://schemas.microsoft.com/office/drawing/2014/main" id="{B888051A-7D05-409D-828E-6E3DF292707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9B7C76-EFF2-4CD8-A475-4750F11B4BC6}" type="slidenum">
              <a:rPr lang="pl-PL" smtClean="0"/>
              <a:pPr/>
              <a:t>5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66066289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ymbol zastępczy stopki 3">
            <a:extLst>
              <a:ext uri="{FF2B5EF4-FFF2-40B4-BE49-F238E27FC236}">
                <a16:creationId xmlns:a16="http://schemas.microsoft.com/office/drawing/2014/main" id="{82ED33E5-6143-375D-27BC-C3D704B71D8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/>
              <a:t>autor adw. dr hab. Piotr Sitniewski www.jawnosc.pl </a:t>
            </a:r>
          </a:p>
        </p:txBody>
      </p:sp>
      <p:sp>
        <p:nvSpPr>
          <p:cNvPr id="5" name="Symbol zastępczy numeru slajdu 4">
            <a:extLst>
              <a:ext uri="{FF2B5EF4-FFF2-40B4-BE49-F238E27FC236}">
                <a16:creationId xmlns:a16="http://schemas.microsoft.com/office/drawing/2014/main" id="{3E6C0C4F-0245-389E-519E-5EAE2D3656A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9B7C76-EFF2-4CD8-A475-4750F11B4BC6}" type="slidenum">
              <a:rPr lang="pl-PL" smtClean="0"/>
              <a:pPr/>
              <a:t>6</a:t>
            </a:fld>
            <a:endParaRPr lang="pl-PL"/>
          </a:p>
        </p:txBody>
      </p:sp>
      <p:sp>
        <p:nvSpPr>
          <p:cNvPr id="7" name="pole tekstowe 6">
            <a:extLst>
              <a:ext uri="{FF2B5EF4-FFF2-40B4-BE49-F238E27FC236}">
                <a16:creationId xmlns:a16="http://schemas.microsoft.com/office/drawing/2014/main" id="{C375CF7B-09C3-71BF-E620-316C49EED8C2}"/>
              </a:ext>
            </a:extLst>
          </p:cNvPr>
          <p:cNvSpPr txBox="1"/>
          <p:nvPr/>
        </p:nvSpPr>
        <p:spPr>
          <a:xfrm>
            <a:off x="455141" y="243512"/>
            <a:ext cx="11506200" cy="600164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pl-PL" sz="2400" dirty="0">
                <a:solidFill>
                  <a:srgbClr val="000000"/>
                </a:solidFill>
                <a:latin typeface="Georgia" panose="0204050205040502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,,</a:t>
            </a:r>
            <a:r>
              <a:rPr lang="pl-PL" sz="2400" dirty="0">
                <a:solidFill>
                  <a:srgbClr val="000000"/>
                </a:solidFill>
                <a:latin typeface="Georgia" panose="02040502050405020303" pitchFamily="18" charset="0"/>
                <a:ea typeface="Calibri" panose="020F0502020204030204" pitchFamily="34" charset="0"/>
              </a:rPr>
              <a:t> W orzecznictwie i piśmiennictwie przyjmuje się, że za informację publiczną należy uznać każdą wiadomość wytworzoną przez szeroko rozumiane władze publiczne, a także inne podmioty sprawujące funkcje publiczne w zakresie wykonywania przez nie zadań władzy publicznej i gospodarowania mieniem komunalnym lub mieniem Skarbu Państwa. </a:t>
            </a:r>
            <a:r>
              <a:rPr lang="pl-PL" sz="2400" b="1" dirty="0">
                <a:solidFill>
                  <a:srgbClr val="000000"/>
                </a:solidFill>
                <a:latin typeface="Georgia" panose="02040502050405020303" pitchFamily="18" charset="0"/>
                <a:ea typeface="Calibri" panose="020F0502020204030204" pitchFamily="34" charset="0"/>
              </a:rPr>
              <a:t>Charakter informacji publicznej mają również informacje niewytworzone przez wskazane podmioty, lecz do nich się odnoszące. Informację publiczną stanowi zatem treść wszelkiego rodzaju dokumentów, nie tylko bezpośrednio zredagowanych i wytworzonych przez wskazany </a:t>
            </a:r>
            <a:r>
              <a:rPr lang="pl-PL" sz="2400" dirty="0">
                <a:solidFill>
                  <a:srgbClr val="000000"/>
                </a:solidFill>
                <a:latin typeface="Georgia" panose="02040502050405020303" pitchFamily="18" charset="0"/>
                <a:ea typeface="Calibri" panose="020F0502020204030204" pitchFamily="34" charset="0"/>
              </a:rPr>
              <a:t>podmiot. Przymiot taki posiada także treść dokumentów, których podmiot używa do zrealizowania powierzonych mu prawem zadań. Charakter publiczny należy zatem przypisać tym informacjom, które odnoszą się do publicznej sfery działalności. </a:t>
            </a:r>
            <a:r>
              <a:rPr lang="pl-PL" sz="2400" b="1" dirty="0">
                <a:solidFill>
                  <a:srgbClr val="000000"/>
                </a:solidFill>
                <a:highlight>
                  <a:srgbClr val="FFFF00"/>
                </a:highlight>
                <a:latin typeface="Georgia" panose="02040502050405020303" pitchFamily="18" charset="0"/>
                <a:ea typeface="Calibri" panose="020F0502020204030204" pitchFamily="34" charset="0"/>
              </a:rPr>
              <a:t>O zakwalifikowaniu określonej informacji jako podlegającej udostępnieniu w rozumieniu ustawy o dostępie do informacji publicznej decyduje kryterium rzeczowe, a więc treść i charakter informacji</a:t>
            </a:r>
            <a:r>
              <a:rPr lang="pl-PL" sz="2400" dirty="0">
                <a:solidFill>
                  <a:srgbClr val="000000"/>
                </a:solidFill>
                <a:latin typeface="Georgia" panose="02040502050405020303" pitchFamily="18" charset="0"/>
                <a:ea typeface="Calibri" panose="020F0502020204030204" pitchFamily="34" charset="0"/>
              </a:rPr>
              <a:t>”</a:t>
            </a:r>
          </a:p>
          <a:p>
            <a:pPr algn="ctr"/>
            <a:r>
              <a:rPr lang="pl-PL" sz="2400" b="1" dirty="0">
                <a:solidFill>
                  <a:srgbClr val="0000FF"/>
                </a:solidFill>
                <a:latin typeface="Georgia" panose="02040502050405020303" pitchFamily="18" charset="0"/>
                <a:ea typeface="Calibri" panose="020F0502020204030204" pitchFamily="34" charset="0"/>
              </a:rPr>
              <a:t>wyrok NSA z dnia 19.04.2021 r., III OSK 317/21.</a:t>
            </a:r>
            <a:endParaRPr lang="pl-PL" sz="2400" b="1" dirty="0">
              <a:solidFill>
                <a:srgbClr val="0000FF"/>
              </a:solidFill>
              <a:latin typeface="Georgia" panose="02040502050405020303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4259283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Tytuł 1"/>
          <p:cNvSpPr>
            <a:spLocks noGrp="1"/>
          </p:cNvSpPr>
          <p:nvPr>
            <p:ph type="title"/>
          </p:nvPr>
        </p:nvSpPr>
        <p:spPr>
          <a:xfrm>
            <a:off x="420131" y="370703"/>
            <a:ext cx="11368216" cy="6350771"/>
          </a:xfrm>
        </p:spPr>
        <p:txBody>
          <a:bodyPr>
            <a:noAutofit/>
          </a:bodyPr>
          <a:lstStyle/>
          <a:p>
            <a:pPr algn="ctr"/>
            <a:br>
              <a:rPr lang="pl-PL" sz="3100" i="1" dirty="0">
                <a:latin typeface="Georgia" panose="02040502050405020303" pitchFamily="18" charset="0"/>
              </a:rPr>
            </a:br>
            <a:r>
              <a:rPr lang="pl-PL" sz="3100" i="1" dirty="0">
                <a:latin typeface="Georgia" panose="02040502050405020303" pitchFamily="18" charset="0"/>
              </a:rPr>
              <a:t>,,</a:t>
            </a:r>
            <a:r>
              <a:rPr lang="pl-PL" sz="3100" dirty="0">
                <a:latin typeface="Georgia" panose="02040502050405020303" pitchFamily="18" charset="0"/>
              </a:rPr>
              <a:t> </a:t>
            </a:r>
            <a:r>
              <a:rPr lang="pl-PL" sz="3100" dirty="0">
                <a:solidFill>
                  <a:srgbClr val="000000"/>
                </a:solidFill>
                <a:latin typeface="Georgia" panose="02040502050405020303" pitchFamily="18" charset="0"/>
              </a:rPr>
              <a:t>Przy czym pojęcie "dokumentu" należy rozumieć w szerokim tego słowa znaczeniu prawa do informacji publicznej. </a:t>
            </a:r>
            <a:r>
              <a:rPr lang="pl-PL" sz="3100" b="1" dirty="0">
                <a:solidFill>
                  <a:srgbClr val="000000"/>
                </a:solidFill>
                <a:highlight>
                  <a:srgbClr val="FFFF00"/>
                </a:highlight>
                <a:latin typeface="Georgia" panose="02040502050405020303" pitchFamily="18" charset="0"/>
              </a:rPr>
              <a:t>Na potrzeby konstytucyjnego prawa do informacji publicznej za "dokument w ogólności" należy uznać każdą informację o działalności władzy publicznej lub o sprawach publicznych, wysłowioną i zobiektywizowaną na jakimś nośniku i najczęściej przybierającą postać pisemną</a:t>
            </a:r>
            <a:r>
              <a:rPr lang="pl-PL" sz="3100" dirty="0">
                <a:solidFill>
                  <a:srgbClr val="000000"/>
                </a:solidFill>
                <a:latin typeface="Georgia" panose="02040502050405020303" pitchFamily="18" charset="0"/>
              </a:rPr>
              <a:t>. W najszerszym rozumieniu dokumentem będzie każdy nośnik danych, który może przybrać m.in. formę papierową, elektroniczną, cyfrową (por. wyrok NSA z dnia 22 listopada 2019 r., sygn. akt I OSK 1343/18).</a:t>
            </a:r>
            <a:r>
              <a:rPr lang="pl-PL" sz="3100" dirty="0">
                <a:latin typeface="Georgia" panose="02040502050405020303" pitchFamily="18" charset="0"/>
              </a:rPr>
              <a:t>" </a:t>
            </a:r>
            <a:br>
              <a:rPr lang="pl-PL" sz="3100" dirty="0">
                <a:latin typeface="Georgia" panose="02040502050405020303" pitchFamily="18" charset="0"/>
              </a:rPr>
            </a:br>
            <a:br>
              <a:rPr lang="pl-PL" sz="3100" dirty="0">
                <a:latin typeface="Georgia" panose="02040502050405020303" pitchFamily="18" charset="0"/>
              </a:rPr>
            </a:br>
            <a:r>
              <a:rPr lang="pl-PL" sz="3100" dirty="0">
                <a:latin typeface="Georgia" panose="02040502050405020303" pitchFamily="18" charset="0"/>
              </a:rPr>
              <a:t> </a:t>
            </a:r>
            <a:r>
              <a:rPr lang="pl-PL" sz="3100" b="1" dirty="0">
                <a:solidFill>
                  <a:srgbClr val="0000FF"/>
                </a:solidFill>
                <a:latin typeface="Georgia" panose="02040502050405020303" pitchFamily="18" charset="0"/>
              </a:rPr>
              <a:t>wyrok WSA w Opolu z 4.02.2021 r., II SAB/</a:t>
            </a:r>
            <a:r>
              <a:rPr lang="pl-PL" sz="3100" b="1" dirty="0" err="1">
                <a:solidFill>
                  <a:srgbClr val="0000FF"/>
                </a:solidFill>
                <a:latin typeface="Georgia" panose="02040502050405020303" pitchFamily="18" charset="0"/>
              </a:rPr>
              <a:t>Op</a:t>
            </a:r>
            <a:r>
              <a:rPr lang="pl-PL" sz="3100" b="1" dirty="0">
                <a:solidFill>
                  <a:srgbClr val="0000FF"/>
                </a:solidFill>
                <a:latin typeface="Georgia" panose="02040502050405020303" pitchFamily="18" charset="0"/>
              </a:rPr>
              <a:t> 82/20</a:t>
            </a:r>
            <a:br>
              <a:rPr lang="pl-PL" sz="3100" b="1" dirty="0">
                <a:solidFill>
                  <a:srgbClr val="0000FF"/>
                </a:solidFill>
                <a:latin typeface="Georgia" panose="02040502050405020303" pitchFamily="18" charset="0"/>
              </a:rPr>
            </a:br>
            <a:endParaRPr lang="pl-PL" sz="3100" i="1" dirty="0">
              <a:latin typeface="Georgia" panose="02040502050405020303" pitchFamily="18" charset="0"/>
            </a:endParaRPr>
          </a:p>
        </p:txBody>
      </p:sp>
      <p:sp>
        <p:nvSpPr>
          <p:cNvPr id="2" name="Symbol zastępczy stopki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/>
              <a:t>autor adw. dr hab. Piotr Sitniewski www.jawnosc.pl </a:t>
            </a:r>
          </a:p>
        </p:txBody>
      </p:sp>
      <p:sp>
        <p:nvSpPr>
          <p:cNvPr id="3" name="Symbol zastępczy numeru slajdu 2">
            <a:extLst>
              <a:ext uri="{FF2B5EF4-FFF2-40B4-BE49-F238E27FC236}">
                <a16:creationId xmlns:a16="http://schemas.microsoft.com/office/drawing/2014/main" id="{B888051A-7D05-409D-828E-6E3DF292707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9B7C76-EFF2-4CD8-A475-4750F11B4BC6}" type="slidenum">
              <a:rPr lang="pl-PL" smtClean="0"/>
              <a:pPr/>
              <a:t>7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540475401"/>
      </p:ext>
    </p:extLst>
  </p:cSld>
  <p:clrMapOvr>
    <a:masterClrMapping/>
  </p:clrMapOvr>
</p:sld>
</file>

<file path=ppt/theme/theme1.xml><?xml version="1.0" encoding="utf-8"?>
<a:theme xmlns:a="http://schemas.openxmlformats.org/drawingml/2006/main" name="Motyw pakietu Office">
  <a:themeElements>
    <a:clrScheme name="Pakiet 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Pakiet 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Pakiet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Motyw pakietu Office">
  <a:themeElements>
    <a:clrScheme name="Pakiet 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Pakiet 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Pakiet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14</TotalTime>
  <Words>1035</Words>
  <Application>Microsoft Office PowerPoint</Application>
  <PresentationFormat>Panoramiczny</PresentationFormat>
  <Paragraphs>27</Paragraphs>
  <Slides>7</Slides>
  <Notes>1</Notes>
  <HiddenSlides>0</HiddenSlides>
  <MMClips>0</MMClips>
  <ScaleCrop>false</ScaleCrop>
  <HeadingPairs>
    <vt:vector size="6" baseType="variant">
      <vt:variant>
        <vt:lpstr>Używane czcionki</vt:lpstr>
      </vt:variant>
      <vt:variant>
        <vt:i4>4</vt:i4>
      </vt:variant>
      <vt:variant>
        <vt:lpstr>Motyw</vt:lpstr>
      </vt:variant>
      <vt:variant>
        <vt:i4>1</vt:i4>
      </vt:variant>
      <vt:variant>
        <vt:lpstr>Tytuły slajdów</vt:lpstr>
      </vt:variant>
      <vt:variant>
        <vt:i4>7</vt:i4>
      </vt:variant>
    </vt:vector>
  </HeadingPairs>
  <TitlesOfParts>
    <vt:vector size="12" baseType="lpstr">
      <vt:lpstr>Aptos</vt:lpstr>
      <vt:lpstr>Aptos Display</vt:lpstr>
      <vt:lpstr>Arial</vt:lpstr>
      <vt:lpstr>Georgia</vt:lpstr>
      <vt:lpstr>Motyw pakietu Office</vt:lpstr>
      <vt:lpstr>Art. 3. 1 UODIP. Prawo do informacji publicznej obejmuje uprawnienia do:       1)   uzyskania informacji publicznej, w tym uzyskania informacji przetworzonej w takim zakresie, w jakim jest to szczególnie istotne dla interesu publicznego,       2)   WGLĄDU DO DOKUMENTÓW URZĘDOWYCH,       3)   dostępu do posiedzeń kolegialnych organów władzy publicznej pochodzących z powszechnych wyborów. </vt:lpstr>
      <vt:lpstr>Prezentacja programu PowerPoint</vt:lpstr>
      <vt:lpstr>Prezentacja programu PowerPoint</vt:lpstr>
      <vt:lpstr>Prezentacja programu PowerPoint</vt:lpstr>
      <vt:lpstr> ,, O zakwalifikowaniu określonej informacji jako informacji publicznej decyduje ostatecznie treść i charakter informacji, a nie rodzaj lub status dokumentu lub innego nośnika informacji (por. wyrok NSA z 19 kwietnia 2021 r., III OSK 317/21; wyrok NSA z dnia 7 kwietnia 2022 r., III OSK 4371/21). Nie ma więc podstaw prawnych pogląd, że wyłączeniu z zakresu przedmiotowego ustawy o dostępie do informacji publicznej podlegałyby informacje wynikające z dokumentów nieurzędowe (prywatnych), jeżeli nie ulega wątpliwości są one związane z realizacją zadań publicznych lub mają znaczenie z punktu widzenia działalności zewnętrznej danego podmiotu publicznego. "    wyrok WSA z 20.12.2022 r. II SAB/Rz 176/22 </vt:lpstr>
      <vt:lpstr>Prezentacja programu PowerPoint</vt:lpstr>
      <vt:lpstr> ,, Przy czym pojęcie "dokumentu" należy rozumieć w szerokim tego słowa znaczeniu prawa do informacji publicznej. Na potrzeby konstytucyjnego prawa do informacji publicznej za "dokument w ogólności" należy uznać każdą informację o działalności władzy publicznej lub o sprawach publicznych, wysłowioną i zobiektywizowaną na jakimś nośniku i najczęściej przybierającą postać pisemną. W najszerszym rozumieniu dokumentem będzie każdy nośnik danych, który może przybrać m.in. formę papierową, elektroniczną, cyfrową (por. wyrok NSA z dnia 22 listopada 2019 r., sygn. akt I OSK 1343/18)."    wyrok WSA w Opolu z 4.02.2021 r., II SAB/Op 82/20 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piotr sitniewski</dc:creator>
  <cp:lastModifiedBy>piotr sitniewski</cp:lastModifiedBy>
  <cp:revision>4</cp:revision>
  <dcterms:created xsi:type="dcterms:W3CDTF">2025-04-26T10:43:57Z</dcterms:created>
  <dcterms:modified xsi:type="dcterms:W3CDTF">2025-05-09T07:44:25Z</dcterms:modified>
</cp:coreProperties>
</file>